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9" r:id="rId3"/>
    <p:sldId id="258" r:id="rId4"/>
    <p:sldId id="257" r:id="rId5"/>
    <p:sldId id="260" r:id="rId6"/>
    <p:sldId id="286" r:id="rId7"/>
    <p:sldId id="261" r:id="rId8"/>
    <p:sldId id="262" r:id="rId9"/>
    <p:sldId id="264" r:id="rId10"/>
    <p:sldId id="285" r:id="rId11"/>
    <p:sldId id="289" r:id="rId12"/>
    <p:sldId id="290" r:id="rId13"/>
    <p:sldId id="278" r:id="rId14"/>
    <p:sldId id="292" r:id="rId15"/>
    <p:sldId id="284" r:id="rId16"/>
    <p:sldId id="280" r:id="rId17"/>
    <p:sldId id="265" r:id="rId18"/>
    <p:sldId id="29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154" autoAdjust="0"/>
    <p:restoredTop sz="94660"/>
  </p:normalViewPr>
  <p:slideViewPr>
    <p:cSldViewPr snapToGrid="0">
      <p:cViewPr varScale="1">
        <p:scale>
          <a:sx n="77" d="100"/>
          <a:sy n="77" d="100"/>
        </p:scale>
        <p:origin x="77"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76AFF-9724-4888-BF0F-84DDE3A8999D}"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92296-2CBE-4B75-82C8-975CF1457AFB}" type="slidenum">
              <a:rPr lang="en-US" smtClean="0"/>
              <a:t>‹#›</a:t>
            </a:fld>
            <a:endParaRPr lang="en-US"/>
          </a:p>
        </p:txBody>
      </p:sp>
    </p:spTree>
    <p:extLst>
      <p:ext uri="{BB962C8B-B14F-4D97-AF65-F5344CB8AC3E}">
        <p14:creationId xmlns:p14="http://schemas.microsoft.com/office/powerpoint/2010/main" val="273065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FA545D-B6F8-43BB-B3EF-CC5F6F2E0A17}"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1743997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FA545D-B6F8-43BB-B3EF-CC5F6F2E0A17}"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1626092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FA545D-B6F8-43BB-B3EF-CC5F6F2E0A17}"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243240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FA545D-B6F8-43BB-B3EF-CC5F6F2E0A17}"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142138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FA545D-B6F8-43BB-B3EF-CC5F6F2E0A17}"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2536004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FA545D-B6F8-43BB-B3EF-CC5F6F2E0A17}"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3965888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FA545D-B6F8-43BB-B3EF-CC5F6F2E0A17}"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3036036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FA545D-B6F8-43BB-B3EF-CC5F6F2E0A17}"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3303877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FA545D-B6F8-43BB-B3EF-CC5F6F2E0A17}"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661764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FA545D-B6F8-43BB-B3EF-CC5F6F2E0A17}"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4208081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FA545D-B6F8-43BB-B3EF-CC5F6F2E0A17}"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6E367-E511-4659-954F-953E55FDDC1C}" type="slidenum">
              <a:rPr lang="en-US" smtClean="0"/>
              <a:t>‹#›</a:t>
            </a:fld>
            <a:endParaRPr lang="en-US"/>
          </a:p>
        </p:txBody>
      </p:sp>
    </p:spTree>
    <p:extLst>
      <p:ext uri="{BB962C8B-B14F-4D97-AF65-F5344CB8AC3E}">
        <p14:creationId xmlns:p14="http://schemas.microsoft.com/office/powerpoint/2010/main" val="178462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FA545D-B6F8-43BB-B3EF-CC5F6F2E0A17}" type="datetimeFigureOut">
              <a:rPr lang="en-US" smtClean="0"/>
              <a:t>11/24/2022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36E367-E511-4659-954F-953E55FDDC1C}" type="slidenum">
              <a:rPr lang="en-US" smtClean="0"/>
              <a:t>‹#›</a:t>
            </a:fld>
            <a:endParaRPr lang="en-US"/>
          </a:p>
        </p:txBody>
      </p:sp>
    </p:spTree>
    <p:extLst>
      <p:ext uri="{BB962C8B-B14F-4D97-AF65-F5344CB8AC3E}">
        <p14:creationId xmlns:p14="http://schemas.microsoft.com/office/powerpoint/2010/main" val="476090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oleObject" Target="../embeddings/oleObject1.bin"/><Relationship Id="rId7" Type="http://schemas.openxmlformats.org/officeDocument/2006/relationships/image" Target="../media/image57.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wmf"/><Relationship Id="rId9" Type="http://schemas.openxmlformats.org/officeDocument/2006/relationships/image" Target="../media/image59.jpe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1009" y="3571550"/>
            <a:ext cx="2014519" cy="2643726"/>
          </a:xfrm>
          <a:prstGeom prst="rect">
            <a:avLst/>
          </a:prstGeom>
        </p:spPr>
      </p:pic>
      <p:pic>
        <p:nvPicPr>
          <p:cNvPr id="6" name="Picture 5"/>
          <p:cNvPicPr>
            <a:picLocks noChangeAspect="1"/>
          </p:cNvPicPr>
          <p:nvPr/>
        </p:nvPicPr>
        <p:blipFill>
          <a:blip r:embed="rId3"/>
          <a:stretch>
            <a:fillRect/>
          </a:stretch>
        </p:blipFill>
        <p:spPr>
          <a:xfrm>
            <a:off x="3011680" y="3711954"/>
            <a:ext cx="1655173" cy="2504906"/>
          </a:xfrm>
          <a:prstGeom prst="rect">
            <a:avLst/>
          </a:prstGeom>
        </p:spPr>
      </p:pic>
      <p:pic>
        <p:nvPicPr>
          <p:cNvPr id="7" name="Picture 6"/>
          <p:cNvPicPr>
            <a:picLocks noChangeAspect="1"/>
          </p:cNvPicPr>
          <p:nvPr/>
        </p:nvPicPr>
        <p:blipFill>
          <a:blip r:embed="rId4"/>
          <a:stretch>
            <a:fillRect/>
          </a:stretch>
        </p:blipFill>
        <p:spPr>
          <a:xfrm>
            <a:off x="9564938" y="3657177"/>
            <a:ext cx="1622394" cy="2558099"/>
          </a:xfrm>
          <a:prstGeom prst="rect">
            <a:avLst/>
          </a:prstGeom>
        </p:spPr>
      </p:pic>
      <p:pic>
        <p:nvPicPr>
          <p:cNvPr id="8" name="Picture 7"/>
          <p:cNvPicPr>
            <a:picLocks noChangeAspect="1"/>
          </p:cNvPicPr>
          <p:nvPr/>
        </p:nvPicPr>
        <p:blipFill>
          <a:blip r:embed="rId5"/>
          <a:stretch>
            <a:fillRect/>
          </a:stretch>
        </p:blipFill>
        <p:spPr>
          <a:xfrm>
            <a:off x="6121735" y="3657177"/>
            <a:ext cx="1694105" cy="2558099"/>
          </a:xfrm>
          <a:prstGeom prst="rect">
            <a:avLst/>
          </a:prstGeom>
        </p:spPr>
      </p:pic>
      <p:sp>
        <p:nvSpPr>
          <p:cNvPr id="9" name="TextBox 8"/>
          <p:cNvSpPr txBox="1"/>
          <p:nvPr/>
        </p:nvSpPr>
        <p:spPr>
          <a:xfrm>
            <a:off x="1017083" y="1985576"/>
            <a:ext cx="9853788" cy="584775"/>
          </a:xfrm>
          <a:prstGeom prst="rect">
            <a:avLst/>
          </a:prstGeom>
          <a:noFill/>
        </p:spPr>
        <p:txBody>
          <a:bodyPr wrap="none" rtlCol="0">
            <a:spAutoFit/>
          </a:bodyPr>
          <a:lstStyle/>
          <a:p>
            <a:r>
              <a:rPr lang="en-US" sz="3200" dirty="0" smtClean="0"/>
              <a:t>Advanced Community Ecology Course at Peking University</a:t>
            </a:r>
          </a:p>
        </p:txBody>
      </p:sp>
      <p:sp>
        <p:nvSpPr>
          <p:cNvPr id="10" name="TextBox 3"/>
          <p:cNvSpPr txBox="1">
            <a:spLocks noChangeArrowheads="1"/>
          </p:cNvSpPr>
          <p:nvPr/>
        </p:nvSpPr>
        <p:spPr bwMode="auto">
          <a:xfrm>
            <a:off x="431345" y="369677"/>
            <a:ext cx="3407921"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en-US" sz="2881" b="1" i="1" dirty="0" smtClean="0">
                <a:effectLst>
                  <a:outerShdw blurRad="38100" dist="38100" dir="2700000" algn="tl">
                    <a:srgbClr val="000000">
                      <a:alpha val="43137"/>
                    </a:srgbClr>
                  </a:outerShdw>
                </a:effectLst>
              </a:rPr>
              <a:t>Prof. Jonathan </a:t>
            </a:r>
            <a:r>
              <a:rPr lang="en-US" altLang="en-US" sz="2881" b="1" i="1" dirty="0">
                <a:effectLst>
                  <a:outerShdw blurRad="38100" dist="38100" dir="2700000" algn="tl">
                    <a:srgbClr val="000000">
                      <a:alpha val="43137"/>
                    </a:srgbClr>
                  </a:outerShdw>
                </a:effectLst>
              </a:rPr>
              <a:t>Chase</a:t>
            </a:r>
          </a:p>
        </p:txBody>
      </p:sp>
      <p:pic>
        <p:nvPicPr>
          <p:cNvPr id="3" name="Picture 2"/>
          <p:cNvPicPr>
            <a:picLocks noChangeAspect="1"/>
          </p:cNvPicPr>
          <p:nvPr/>
        </p:nvPicPr>
        <p:blipFill>
          <a:blip r:embed="rId6"/>
          <a:stretch>
            <a:fillRect/>
          </a:stretch>
        </p:blipFill>
        <p:spPr>
          <a:xfrm>
            <a:off x="4666853" y="0"/>
            <a:ext cx="3333750" cy="1428750"/>
          </a:xfrm>
          <a:prstGeom prst="rect">
            <a:avLst/>
          </a:prstGeom>
        </p:spPr>
      </p:pic>
      <p:sp>
        <p:nvSpPr>
          <p:cNvPr id="4" name="TextBox 3"/>
          <p:cNvSpPr txBox="1"/>
          <p:nvPr/>
        </p:nvSpPr>
        <p:spPr>
          <a:xfrm>
            <a:off x="910546" y="968806"/>
            <a:ext cx="2449517" cy="369332"/>
          </a:xfrm>
          <a:prstGeom prst="rect">
            <a:avLst/>
          </a:prstGeom>
          <a:noFill/>
        </p:spPr>
        <p:txBody>
          <a:bodyPr wrap="none" rtlCol="0">
            <a:spAutoFit/>
          </a:bodyPr>
          <a:lstStyle/>
          <a:p>
            <a:r>
              <a:rPr lang="en-US" dirty="0" smtClean="0"/>
              <a:t>jonathan.chase@idiv.de</a:t>
            </a:r>
            <a:endParaRPr lang="en-US" dirty="0"/>
          </a:p>
        </p:txBody>
      </p:sp>
    </p:spTree>
    <p:extLst>
      <p:ext uri="{BB962C8B-B14F-4D97-AF65-F5344CB8AC3E}">
        <p14:creationId xmlns:p14="http://schemas.microsoft.com/office/powerpoint/2010/main" val="874981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smtClean="0"/>
              <a:t>BEF history</a:t>
            </a:r>
            <a:endParaRPr lang="en-US" dirty="0"/>
          </a:p>
        </p:txBody>
      </p:sp>
      <p:pic>
        <p:nvPicPr>
          <p:cNvPr id="3" name="Picture 2"/>
          <p:cNvPicPr>
            <a:picLocks noChangeAspect="1"/>
          </p:cNvPicPr>
          <p:nvPr/>
        </p:nvPicPr>
        <p:blipFill>
          <a:blip r:embed="rId2"/>
          <a:stretch>
            <a:fillRect/>
          </a:stretch>
        </p:blipFill>
        <p:spPr>
          <a:xfrm>
            <a:off x="7704545" y="891626"/>
            <a:ext cx="4191000" cy="2038350"/>
          </a:xfrm>
          <a:prstGeom prst="rect">
            <a:avLst/>
          </a:prstGeom>
        </p:spPr>
      </p:pic>
      <p:pic>
        <p:nvPicPr>
          <p:cNvPr id="6" name="Picture 5"/>
          <p:cNvPicPr>
            <a:picLocks noChangeAspect="1"/>
          </p:cNvPicPr>
          <p:nvPr/>
        </p:nvPicPr>
        <p:blipFill rotWithShape="1">
          <a:blip r:embed="rId3"/>
          <a:srcRect l="34461" t="25207" r="29510" b="57026"/>
          <a:stretch/>
        </p:blipFill>
        <p:spPr>
          <a:xfrm>
            <a:off x="925414" y="620640"/>
            <a:ext cx="6589059" cy="1827728"/>
          </a:xfrm>
          <a:prstGeom prst="rect">
            <a:avLst/>
          </a:prstGeom>
        </p:spPr>
      </p:pic>
      <p:sp>
        <p:nvSpPr>
          <p:cNvPr id="7" name="Rectangle 6"/>
          <p:cNvSpPr/>
          <p:nvPr/>
        </p:nvSpPr>
        <p:spPr>
          <a:xfrm>
            <a:off x="605246" y="3045823"/>
            <a:ext cx="9717314" cy="3416320"/>
          </a:xfrm>
          <a:prstGeom prst="rect">
            <a:avLst/>
          </a:prstGeom>
        </p:spPr>
        <p:txBody>
          <a:bodyPr wrap="square">
            <a:spAutoFit/>
          </a:bodyPr>
          <a:lstStyle/>
          <a:p>
            <a:pPr marL="285750" indent="-285750">
              <a:buFont typeface="Arial" panose="020B0604020202020204" pitchFamily="34" charset="0"/>
              <a:buChar char="•"/>
            </a:pPr>
            <a:r>
              <a:rPr lang="en-US" sz="2400" b="1" dirty="0" err="1" smtClean="0"/>
              <a:t>Hortus</a:t>
            </a:r>
            <a:r>
              <a:rPr lang="en-US" sz="2400" b="1" dirty="0" smtClean="0"/>
              <a:t> </a:t>
            </a:r>
            <a:r>
              <a:rPr lang="en-US" sz="2400" b="1" dirty="0" err="1"/>
              <a:t>Gramineus</a:t>
            </a:r>
            <a:r>
              <a:rPr lang="en-US" sz="2400" b="1" dirty="0" smtClean="0"/>
              <a:t>, or </a:t>
            </a:r>
            <a:r>
              <a:rPr lang="en-US" sz="2400" b="1" dirty="0"/>
              <a:t>grass garden, at Woburn </a:t>
            </a:r>
            <a:r>
              <a:rPr lang="en-US" sz="2400" b="1" dirty="0" err="1"/>
              <a:t>Abbeyin</a:t>
            </a:r>
            <a:r>
              <a:rPr lang="en-US" sz="2400" b="1" dirty="0"/>
              <a:t> 1817. </a:t>
            </a:r>
            <a:endParaRPr lang="en-US" sz="2400" b="1" dirty="0" smtClean="0"/>
          </a:p>
          <a:p>
            <a:endParaRPr lang="en-US" sz="2400" b="1" dirty="0"/>
          </a:p>
          <a:p>
            <a:pPr marL="285750" indent="-285750">
              <a:buFont typeface="Arial" panose="020B0604020202020204" pitchFamily="34" charset="0"/>
              <a:buChar char="•"/>
            </a:pPr>
            <a:r>
              <a:rPr lang="en-US" sz="2400" b="1" dirty="0" smtClean="0"/>
              <a:t>242 </a:t>
            </a:r>
            <a:r>
              <a:rPr lang="en-US" sz="2400" b="1" dirty="0"/>
              <a:t>experimental </a:t>
            </a:r>
            <a:r>
              <a:rPr lang="en-US" sz="2400" b="1" dirty="0" smtClean="0"/>
              <a:t>plots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smtClean="0"/>
              <a:t>Greater diversity of plants</a:t>
            </a:r>
            <a:r>
              <a:rPr lang="en-US" sz="2400" b="1" dirty="0" smtClean="0">
                <a:sym typeface="Wingdings" panose="05000000000000000000" pitchFamily="2" charset="2"/>
              </a:rPr>
              <a:t></a:t>
            </a:r>
            <a:r>
              <a:rPr lang="en-US" sz="2400" b="1" dirty="0">
                <a:sym typeface="Wingdings" panose="05000000000000000000" pitchFamily="2" charset="2"/>
              </a:rPr>
              <a:t> </a:t>
            </a:r>
            <a:r>
              <a:rPr lang="en-US" sz="2400" b="1" dirty="0" smtClean="0">
                <a:sym typeface="Wingdings" panose="05000000000000000000" pitchFamily="2" charset="2"/>
              </a:rPr>
              <a:t>Greater overall production (Published in 1826)</a:t>
            </a:r>
          </a:p>
          <a:p>
            <a:pPr marL="285750" indent="-285750">
              <a:buFont typeface="Arial" panose="020B0604020202020204" pitchFamily="34" charset="0"/>
              <a:buChar char="•"/>
            </a:pPr>
            <a:endParaRPr lang="en-US" sz="2400" b="1" dirty="0">
              <a:sym typeface="Wingdings" panose="05000000000000000000" pitchFamily="2" charset="2"/>
            </a:endParaRPr>
          </a:p>
          <a:p>
            <a:pPr marL="285750" indent="-285750">
              <a:buFont typeface="Arial" panose="020B0604020202020204" pitchFamily="34" charset="0"/>
              <a:buChar char="•"/>
            </a:pPr>
            <a:r>
              <a:rPr lang="en-US" sz="2400" b="1" dirty="0" smtClean="0">
                <a:sym typeface="Wingdings" panose="05000000000000000000" pitchFamily="2" charset="2"/>
              </a:rPr>
              <a:t>Cited in Darwin ‘Origin of Species’ as proof of the principle of ‘divergence’ (differences)</a:t>
            </a:r>
            <a:endParaRPr lang="en-US" sz="2400" b="1" dirty="0"/>
          </a:p>
        </p:txBody>
      </p:sp>
      <p:sp>
        <p:nvSpPr>
          <p:cNvPr id="4" name="TextBox 3"/>
          <p:cNvSpPr txBox="1"/>
          <p:nvPr/>
        </p:nvSpPr>
        <p:spPr>
          <a:xfrm>
            <a:off x="6309360" y="2154589"/>
            <a:ext cx="652743" cy="369332"/>
          </a:xfrm>
          <a:prstGeom prst="rect">
            <a:avLst/>
          </a:prstGeom>
          <a:noFill/>
        </p:spPr>
        <p:txBody>
          <a:bodyPr wrap="none" rtlCol="0">
            <a:spAutoFit/>
          </a:bodyPr>
          <a:lstStyle/>
          <a:p>
            <a:r>
              <a:rPr lang="en-US" dirty="0" smtClean="0"/>
              <a:t>2002</a:t>
            </a:r>
            <a:endParaRPr lang="en-US" dirty="0"/>
          </a:p>
        </p:txBody>
      </p:sp>
    </p:spTree>
    <p:extLst>
      <p:ext uri="{BB962C8B-B14F-4D97-AF65-F5344CB8AC3E}">
        <p14:creationId xmlns:p14="http://schemas.microsoft.com/office/powerpoint/2010/main" val="290749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6614" y="1803028"/>
            <a:ext cx="3046345" cy="4605784"/>
          </a:xfrm>
          <a:prstGeom prst="rect">
            <a:avLst/>
          </a:prstGeom>
        </p:spPr>
      </p:pic>
      <p:pic>
        <p:nvPicPr>
          <p:cNvPr id="6" name="Picture 5"/>
          <p:cNvPicPr>
            <a:picLocks noChangeAspect="1"/>
          </p:cNvPicPr>
          <p:nvPr/>
        </p:nvPicPr>
        <p:blipFill>
          <a:blip r:embed="rId3"/>
          <a:stretch>
            <a:fillRect/>
          </a:stretch>
        </p:blipFill>
        <p:spPr>
          <a:xfrm>
            <a:off x="694144" y="831773"/>
            <a:ext cx="3011170" cy="734214"/>
          </a:xfrm>
          <a:prstGeom prst="rect">
            <a:avLst/>
          </a:prstGeom>
        </p:spPr>
      </p:pic>
      <p:pic>
        <p:nvPicPr>
          <p:cNvPr id="7" name="Picture 6"/>
          <p:cNvPicPr>
            <a:picLocks noChangeAspect="1"/>
          </p:cNvPicPr>
          <p:nvPr/>
        </p:nvPicPr>
        <p:blipFill>
          <a:blip r:embed="rId4"/>
          <a:stretch>
            <a:fillRect/>
          </a:stretch>
        </p:blipFill>
        <p:spPr>
          <a:xfrm>
            <a:off x="5713412" y="3464560"/>
            <a:ext cx="1644779" cy="2096929"/>
          </a:xfrm>
          <a:prstGeom prst="rect">
            <a:avLst/>
          </a:prstGeom>
        </p:spPr>
      </p:pic>
      <p:pic>
        <p:nvPicPr>
          <p:cNvPr id="8" name="Picture 7"/>
          <p:cNvPicPr>
            <a:picLocks noChangeAspect="1"/>
          </p:cNvPicPr>
          <p:nvPr/>
        </p:nvPicPr>
        <p:blipFill>
          <a:blip r:embed="rId5"/>
          <a:stretch>
            <a:fillRect/>
          </a:stretch>
        </p:blipFill>
        <p:spPr>
          <a:xfrm>
            <a:off x="2372057" y="4513025"/>
            <a:ext cx="1371157" cy="1820624"/>
          </a:xfrm>
          <a:prstGeom prst="rect">
            <a:avLst/>
          </a:prstGeom>
        </p:spPr>
      </p:pic>
      <p:pic>
        <p:nvPicPr>
          <p:cNvPr id="9" name="Picture 8"/>
          <p:cNvPicPr>
            <a:picLocks noChangeAspect="1"/>
          </p:cNvPicPr>
          <p:nvPr/>
        </p:nvPicPr>
        <p:blipFill rotWithShape="1">
          <a:blip r:embed="rId6"/>
          <a:srcRect l="29333" t="36038" r="28918" b="47183"/>
          <a:stretch/>
        </p:blipFill>
        <p:spPr>
          <a:xfrm>
            <a:off x="4251815" y="1209039"/>
            <a:ext cx="7635151" cy="1726091"/>
          </a:xfrm>
          <a:prstGeom prst="rect">
            <a:avLst/>
          </a:prstGeom>
        </p:spPr>
      </p:pic>
      <p:pic>
        <p:nvPicPr>
          <p:cNvPr id="10" name="Picture 9"/>
          <p:cNvPicPr>
            <a:picLocks noChangeAspect="1"/>
          </p:cNvPicPr>
          <p:nvPr/>
        </p:nvPicPr>
        <p:blipFill rotWithShape="1">
          <a:blip r:embed="rId7"/>
          <a:srcRect l="28474" t="31788" r="50735" b="40743"/>
          <a:stretch/>
        </p:blipFill>
        <p:spPr>
          <a:xfrm>
            <a:off x="8084630" y="3507898"/>
            <a:ext cx="3802336" cy="2825751"/>
          </a:xfrm>
          <a:prstGeom prst="rect">
            <a:avLst/>
          </a:prstGeom>
        </p:spPr>
      </p:pic>
      <p:sp>
        <p:nvSpPr>
          <p:cNvPr id="11" name="TextBox 10"/>
          <p:cNvSpPr txBox="1"/>
          <p:nvPr/>
        </p:nvSpPr>
        <p:spPr>
          <a:xfrm>
            <a:off x="5394960" y="6333649"/>
            <a:ext cx="742511" cy="369332"/>
          </a:xfrm>
          <a:prstGeom prst="rect">
            <a:avLst/>
          </a:prstGeom>
          <a:noFill/>
        </p:spPr>
        <p:txBody>
          <a:bodyPr wrap="none" rtlCol="0">
            <a:spAutoFit/>
          </a:bodyPr>
          <a:lstStyle/>
          <a:p>
            <a:r>
              <a:rPr lang="en-US" dirty="0" smtClean="0"/>
              <a:t>1920s</a:t>
            </a:r>
            <a:endParaRPr lang="en-US" dirty="0"/>
          </a:p>
        </p:txBody>
      </p:sp>
    </p:spTree>
    <p:extLst>
      <p:ext uri="{BB962C8B-B14F-4D97-AF65-F5344CB8AC3E}">
        <p14:creationId xmlns:p14="http://schemas.microsoft.com/office/powerpoint/2010/main" val="1285233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842" b="12917"/>
          <a:stretch/>
        </p:blipFill>
        <p:spPr>
          <a:xfrm>
            <a:off x="853440" y="375920"/>
            <a:ext cx="9753600" cy="6235700"/>
          </a:xfrm>
          <a:prstGeom prst="rect">
            <a:avLst/>
          </a:prstGeom>
        </p:spPr>
      </p:pic>
      <p:pic>
        <p:nvPicPr>
          <p:cNvPr id="5" name="Picture 4"/>
          <p:cNvPicPr>
            <a:picLocks noChangeAspect="1"/>
          </p:cNvPicPr>
          <p:nvPr/>
        </p:nvPicPr>
        <p:blipFill rotWithShape="1">
          <a:blip r:embed="rId3"/>
          <a:srcRect l="39723" t="63322" r="40166" b="19333"/>
          <a:stretch/>
        </p:blipFill>
        <p:spPr>
          <a:xfrm>
            <a:off x="3891280" y="375920"/>
            <a:ext cx="3677920" cy="1784350"/>
          </a:xfrm>
          <a:prstGeom prst="rect">
            <a:avLst/>
          </a:prstGeom>
        </p:spPr>
      </p:pic>
      <p:pic>
        <p:nvPicPr>
          <p:cNvPr id="6" name="Picture 5"/>
          <p:cNvPicPr>
            <a:picLocks noChangeAspect="1"/>
          </p:cNvPicPr>
          <p:nvPr/>
        </p:nvPicPr>
        <p:blipFill rotWithShape="1">
          <a:blip r:embed="rId3"/>
          <a:srcRect l="40556" t="48666" r="39333" b="34050"/>
          <a:stretch/>
        </p:blipFill>
        <p:spPr>
          <a:xfrm>
            <a:off x="177220" y="584200"/>
            <a:ext cx="4360962" cy="2108200"/>
          </a:xfrm>
          <a:prstGeom prst="rect">
            <a:avLst/>
          </a:prstGeom>
        </p:spPr>
      </p:pic>
    </p:spTree>
    <p:extLst>
      <p:ext uri="{BB962C8B-B14F-4D97-AF65-F5344CB8AC3E}">
        <p14:creationId xmlns:p14="http://schemas.microsoft.com/office/powerpoint/2010/main" val="22125707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31952"/>
          <a:stretch/>
        </p:blipFill>
        <p:spPr>
          <a:xfrm>
            <a:off x="175302" y="1439410"/>
            <a:ext cx="7544270" cy="5133732"/>
          </a:xfrm>
          <a:prstGeom prst="rect">
            <a:avLst/>
          </a:prstGeom>
        </p:spPr>
      </p:pic>
      <p:sp>
        <p:nvSpPr>
          <p:cNvPr id="4" name="TextBox 3"/>
          <p:cNvSpPr txBox="1"/>
          <p:nvPr/>
        </p:nvSpPr>
        <p:spPr>
          <a:xfrm>
            <a:off x="1187946" y="222735"/>
            <a:ext cx="3248325" cy="400110"/>
          </a:xfrm>
          <a:prstGeom prst="rect">
            <a:avLst/>
          </a:prstGeom>
          <a:noFill/>
        </p:spPr>
        <p:txBody>
          <a:bodyPr wrap="none" rtlCol="0">
            <a:spAutoFit/>
          </a:bodyPr>
          <a:lstStyle/>
          <a:p>
            <a:r>
              <a:rPr lang="en-US" sz="2000" b="1" dirty="0" smtClean="0"/>
              <a:t>Distributions along gradients</a:t>
            </a:r>
            <a:endParaRPr lang="en-US" sz="2000" b="1" dirty="0"/>
          </a:p>
        </p:txBody>
      </p:sp>
      <p:pic>
        <p:nvPicPr>
          <p:cNvPr id="5" name="Picture 4"/>
          <p:cNvPicPr>
            <a:picLocks noChangeAspect="1"/>
          </p:cNvPicPr>
          <p:nvPr/>
        </p:nvPicPr>
        <p:blipFill>
          <a:blip r:embed="rId3"/>
          <a:stretch>
            <a:fillRect/>
          </a:stretch>
        </p:blipFill>
        <p:spPr>
          <a:xfrm>
            <a:off x="10071051" y="1705544"/>
            <a:ext cx="931578" cy="1369967"/>
          </a:xfrm>
          <a:prstGeom prst="rect">
            <a:avLst/>
          </a:prstGeom>
        </p:spPr>
      </p:pic>
      <p:sp>
        <p:nvSpPr>
          <p:cNvPr id="6" name="TextBox 5"/>
          <p:cNvSpPr txBox="1"/>
          <p:nvPr/>
        </p:nvSpPr>
        <p:spPr>
          <a:xfrm>
            <a:off x="10071051" y="1336212"/>
            <a:ext cx="1062599" cy="369332"/>
          </a:xfrm>
          <a:prstGeom prst="rect">
            <a:avLst/>
          </a:prstGeom>
          <a:noFill/>
        </p:spPr>
        <p:txBody>
          <a:bodyPr wrap="none" rtlCol="0">
            <a:spAutoFit/>
          </a:bodyPr>
          <a:lstStyle/>
          <a:p>
            <a:r>
              <a:rPr lang="en-US" dirty="0" smtClean="0"/>
              <a:t>Clements</a:t>
            </a:r>
            <a:endParaRPr lang="en-US" dirty="0"/>
          </a:p>
        </p:txBody>
      </p:sp>
      <p:pic>
        <p:nvPicPr>
          <p:cNvPr id="7" name="Picture 6"/>
          <p:cNvPicPr>
            <a:picLocks noChangeAspect="1"/>
          </p:cNvPicPr>
          <p:nvPr/>
        </p:nvPicPr>
        <p:blipFill>
          <a:blip r:embed="rId4"/>
          <a:stretch>
            <a:fillRect/>
          </a:stretch>
        </p:blipFill>
        <p:spPr>
          <a:xfrm>
            <a:off x="10101346" y="4640206"/>
            <a:ext cx="719929" cy="1076606"/>
          </a:xfrm>
          <a:prstGeom prst="rect">
            <a:avLst/>
          </a:prstGeom>
        </p:spPr>
      </p:pic>
      <p:sp>
        <p:nvSpPr>
          <p:cNvPr id="8" name="TextBox 7"/>
          <p:cNvSpPr txBox="1"/>
          <p:nvPr/>
        </p:nvSpPr>
        <p:spPr>
          <a:xfrm>
            <a:off x="10130906" y="3808542"/>
            <a:ext cx="942887" cy="369332"/>
          </a:xfrm>
          <a:prstGeom prst="rect">
            <a:avLst/>
          </a:prstGeom>
          <a:noFill/>
        </p:spPr>
        <p:txBody>
          <a:bodyPr wrap="none" rtlCol="0">
            <a:spAutoFit/>
          </a:bodyPr>
          <a:lstStyle/>
          <a:p>
            <a:r>
              <a:rPr lang="en-US" dirty="0" smtClean="0"/>
              <a:t>Gleason</a:t>
            </a:r>
            <a:endParaRPr lang="en-US" dirty="0"/>
          </a:p>
        </p:txBody>
      </p:sp>
      <p:sp>
        <p:nvSpPr>
          <p:cNvPr id="9" name="TextBox 8"/>
          <p:cNvSpPr txBox="1"/>
          <p:nvPr/>
        </p:nvSpPr>
        <p:spPr>
          <a:xfrm>
            <a:off x="8687935" y="880007"/>
            <a:ext cx="2995372" cy="369332"/>
          </a:xfrm>
          <a:prstGeom prst="rect">
            <a:avLst/>
          </a:prstGeom>
          <a:noFill/>
        </p:spPr>
        <p:txBody>
          <a:bodyPr wrap="none" rtlCol="0">
            <a:spAutoFit/>
          </a:bodyPr>
          <a:lstStyle/>
          <a:p>
            <a:r>
              <a:rPr lang="en-US" dirty="0" smtClean="0"/>
              <a:t>Communities are “integrated”</a:t>
            </a:r>
            <a:endParaRPr lang="en-US" dirty="0"/>
          </a:p>
        </p:txBody>
      </p:sp>
      <p:sp>
        <p:nvSpPr>
          <p:cNvPr id="10" name="TextBox 9"/>
          <p:cNvSpPr txBox="1"/>
          <p:nvPr/>
        </p:nvSpPr>
        <p:spPr>
          <a:xfrm>
            <a:off x="8687935" y="5890559"/>
            <a:ext cx="3365858" cy="369332"/>
          </a:xfrm>
          <a:prstGeom prst="rect">
            <a:avLst/>
          </a:prstGeom>
          <a:noFill/>
        </p:spPr>
        <p:txBody>
          <a:bodyPr wrap="none" rtlCol="0">
            <a:spAutoFit/>
          </a:bodyPr>
          <a:lstStyle/>
          <a:p>
            <a:r>
              <a:rPr lang="en-US" dirty="0" smtClean="0"/>
              <a:t>Communities are “individualistic”</a:t>
            </a:r>
            <a:endParaRPr lang="en-US" dirty="0"/>
          </a:p>
        </p:txBody>
      </p:sp>
    </p:spTree>
    <p:extLst>
      <p:ext uri="{BB962C8B-B14F-4D97-AF65-F5344CB8AC3E}">
        <p14:creationId xmlns:p14="http://schemas.microsoft.com/office/powerpoint/2010/main" val="32389041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0623" y="319254"/>
            <a:ext cx="7940399" cy="595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2900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251585" y="2419033"/>
            <a:ext cx="4432414" cy="4306887"/>
          </a:xfrm>
          <a:prstGeom prst="rect">
            <a:avLst/>
          </a:prstGeom>
        </p:spPr>
      </p:pic>
      <p:pic>
        <p:nvPicPr>
          <p:cNvPr id="4" name="Picture 3"/>
          <p:cNvPicPr>
            <a:picLocks noChangeAspect="1"/>
          </p:cNvPicPr>
          <p:nvPr/>
        </p:nvPicPr>
        <p:blipFill>
          <a:blip r:embed="rId3"/>
          <a:stretch>
            <a:fillRect/>
          </a:stretch>
        </p:blipFill>
        <p:spPr>
          <a:xfrm>
            <a:off x="76981" y="1229360"/>
            <a:ext cx="6808844" cy="4043680"/>
          </a:xfrm>
          <a:prstGeom prst="rect">
            <a:avLst/>
          </a:prstGeom>
        </p:spPr>
      </p:pic>
      <p:sp>
        <p:nvSpPr>
          <p:cNvPr id="5" name="TextBox 4"/>
          <p:cNvSpPr txBox="1"/>
          <p:nvPr/>
        </p:nvSpPr>
        <p:spPr>
          <a:xfrm>
            <a:off x="843280" y="236974"/>
            <a:ext cx="6011839" cy="369332"/>
          </a:xfrm>
          <a:prstGeom prst="rect">
            <a:avLst/>
          </a:prstGeom>
          <a:noFill/>
        </p:spPr>
        <p:txBody>
          <a:bodyPr wrap="none" rtlCol="0">
            <a:spAutoFit/>
          </a:bodyPr>
          <a:lstStyle/>
          <a:p>
            <a:r>
              <a:rPr lang="en-US" b="1" dirty="0" smtClean="0"/>
              <a:t>Whittaker 1950s-1960s—Beta diversity to examine gradients </a:t>
            </a:r>
            <a:endParaRPr lang="en-US" b="1" dirty="0"/>
          </a:p>
        </p:txBody>
      </p:sp>
      <p:pic>
        <p:nvPicPr>
          <p:cNvPr id="6" name="Picture 5"/>
          <p:cNvPicPr>
            <a:picLocks noChangeAspect="1"/>
          </p:cNvPicPr>
          <p:nvPr/>
        </p:nvPicPr>
        <p:blipFill>
          <a:blip r:embed="rId4"/>
          <a:stretch>
            <a:fillRect/>
          </a:stretch>
        </p:blipFill>
        <p:spPr>
          <a:xfrm>
            <a:off x="8068569" y="182563"/>
            <a:ext cx="2981960" cy="2236470"/>
          </a:xfrm>
          <a:prstGeom prst="rect">
            <a:avLst/>
          </a:prstGeom>
        </p:spPr>
      </p:pic>
      <p:pic>
        <p:nvPicPr>
          <p:cNvPr id="7" name="Picture 6"/>
          <p:cNvPicPr>
            <a:picLocks noChangeAspect="1"/>
          </p:cNvPicPr>
          <p:nvPr/>
        </p:nvPicPr>
        <p:blipFill rotWithShape="1">
          <a:blip r:embed="rId5"/>
          <a:srcRect l="18333" t="18740" r="18965" b="43432"/>
          <a:stretch/>
        </p:blipFill>
        <p:spPr>
          <a:xfrm>
            <a:off x="76981" y="5273040"/>
            <a:ext cx="4500880" cy="1527370"/>
          </a:xfrm>
          <a:prstGeom prst="rect">
            <a:avLst/>
          </a:prstGeom>
        </p:spPr>
      </p:pic>
      <p:sp>
        <p:nvSpPr>
          <p:cNvPr id="8" name="TextBox 7"/>
          <p:cNvSpPr txBox="1"/>
          <p:nvPr/>
        </p:nvSpPr>
        <p:spPr>
          <a:xfrm>
            <a:off x="8219440" y="2661920"/>
            <a:ext cx="2690095" cy="369332"/>
          </a:xfrm>
          <a:prstGeom prst="rect">
            <a:avLst/>
          </a:prstGeom>
          <a:noFill/>
        </p:spPr>
        <p:txBody>
          <a:bodyPr wrap="none" rtlCol="0">
            <a:spAutoFit/>
          </a:bodyPr>
          <a:lstStyle/>
          <a:p>
            <a:r>
              <a:rPr lang="en-US" dirty="0" smtClean="0"/>
              <a:t>Scale—Whittaker’s Biomes</a:t>
            </a:r>
            <a:endParaRPr lang="en-US" dirty="0"/>
          </a:p>
        </p:txBody>
      </p:sp>
    </p:spTree>
    <p:extLst>
      <p:ext uri="{BB962C8B-B14F-4D97-AF65-F5344CB8AC3E}">
        <p14:creationId xmlns:p14="http://schemas.microsoft.com/office/powerpoint/2010/main" val="162303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58121" y="6180086"/>
            <a:ext cx="652743" cy="369332"/>
          </a:xfrm>
          <a:prstGeom prst="rect">
            <a:avLst/>
          </a:prstGeom>
          <a:noFill/>
        </p:spPr>
        <p:txBody>
          <a:bodyPr wrap="none" rtlCol="0">
            <a:spAutoFit/>
          </a:bodyPr>
          <a:lstStyle/>
          <a:p>
            <a:r>
              <a:rPr lang="en-US" dirty="0" smtClean="0"/>
              <a:t>1927</a:t>
            </a:r>
            <a:endParaRPr lang="en-US" dirty="0"/>
          </a:p>
        </p:txBody>
      </p:sp>
      <p:pic>
        <p:nvPicPr>
          <p:cNvPr id="6" name="Picture 5"/>
          <p:cNvPicPr>
            <a:picLocks noChangeAspect="1"/>
          </p:cNvPicPr>
          <p:nvPr/>
        </p:nvPicPr>
        <p:blipFill rotWithShape="1">
          <a:blip r:embed="rId2"/>
          <a:srcRect l="23733" t="14355" r="22533" b="14712"/>
          <a:stretch/>
        </p:blipFill>
        <p:spPr>
          <a:xfrm>
            <a:off x="2406609" y="2901978"/>
            <a:ext cx="3152540" cy="3121249"/>
          </a:xfrm>
          <a:prstGeom prst="rect">
            <a:avLst/>
          </a:prstGeom>
        </p:spPr>
      </p:pic>
      <p:pic>
        <p:nvPicPr>
          <p:cNvPr id="7" name="Picture 6"/>
          <p:cNvPicPr>
            <a:picLocks noChangeAspect="1"/>
          </p:cNvPicPr>
          <p:nvPr/>
        </p:nvPicPr>
        <p:blipFill>
          <a:blip r:embed="rId3"/>
          <a:stretch>
            <a:fillRect/>
          </a:stretch>
        </p:blipFill>
        <p:spPr>
          <a:xfrm>
            <a:off x="625828" y="223521"/>
            <a:ext cx="2132293" cy="3647440"/>
          </a:xfrm>
          <a:prstGeom prst="rect">
            <a:avLst/>
          </a:prstGeom>
        </p:spPr>
      </p:pic>
      <p:pic>
        <p:nvPicPr>
          <p:cNvPr id="8" name="Picture 7"/>
          <p:cNvPicPr>
            <a:picLocks noChangeAspect="1"/>
          </p:cNvPicPr>
          <p:nvPr/>
        </p:nvPicPr>
        <p:blipFill rotWithShape="1">
          <a:blip r:embed="rId4"/>
          <a:srcRect l="711" t="-6496" r="-711" b="6496"/>
          <a:stretch/>
        </p:blipFill>
        <p:spPr>
          <a:xfrm>
            <a:off x="7021195" y="223521"/>
            <a:ext cx="4286250" cy="2971800"/>
          </a:xfrm>
          <a:prstGeom prst="rect">
            <a:avLst/>
          </a:prstGeom>
        </p:spPr>
      </p:pic>
      <p:sp>
        <p:nvSpPr>
          <p:cNvPr id="9" name="TextBox 8"/>
          <p:cNvSpPr txBox="1"/>
          <p:nvPr/>
        </p:nvSpPr>
        <p:spPr>
          <a:xfrm>
            <a:off x="5925972" y="3409296"/>
            <a:ext cx="4035079" cy="923330"/>
          </a:xfrm>
          <a:prstGeom prst="rect">
            <a:avLst/>
          </a:prstGeom>
          <a:noFill/>
        </p:spPr>
        <p:txBody>
          <a:bodyPr wrap="none" rtlCol="0">
            <a:spAutoFit/>
          </a:bodyPr>
          <a:lstStyle/>
          <a:p>
            <a:pPr marL="285750" indent="-285750">
              <a:buFont typeface="Arial" panose="020B0604020202020204" pitchFamily="34" charset="0"/>
              <a:buChar char="•"/>
            </a:pPr>
            <a:r>
              <a:rPr lang="en-US" b="1" dirty="0" smtClean="0"/>
              <a:t>Food webs</a:t>
            </a:r>
          </a:p>
          <a:p>
            <a:pPr marL="285750" indent="-285750">
              <a:buFont typeface="Arial" panose="020B0604020202020204" pitchFamily="34" charset="0"/>
              <a:buChar char="•"/>
            </a:pPr>
            <a:r>
              <a:rPr lang="en-US" b="1" dirty="0" smtClean="0"/>
              <a:t>Niche</a:t>
            </a:r>
          </a:p>
          <a:p>
            <a:pPr marL="285750" indent="-285750">
              <a:buFont typeface="Arial" panose="020B0604020202020204" pitchFamily="34" charset="0"/>
              <a:buChar char="•"/>
            </a:pPr>
            <a:r>
              <a:rPr lang="en-US" b="1" dirty="0" smtClean="0"/>
              <a:t>Biodiversity and Ecosystem Functions</a:t>
            </a:r>
          </a:p>
        </p:txBody>
      </p:sp>
      <p:pic>
        <p:nvPicPr>
          <p:cNvPr id="10" name="Picture 9"/>
          <p:cNvPicPr>
            <a:picLocks noChangeAspect="1"/>
          </p:cNvPicPr>
          <p:nvPr/>
        </p:nvPicPr>
        <p:blipFill rotWithShape="1">
          <a:blip r:embed="rId5"/>
          <a:srcRect l="17539" t="10376" r="12669" b="14151"/>
          <a:stretch/>
        </p:blipFill>
        <p:spPr>
          <a:xfrm>
            <a:off x="9961051" y="3870961"/>
            <a:ext cx="1959142" cy="2824807"/>
          </a:xfrm>
          <a:prstGeom prst="rect">
            <a:avLst/>
          </a:prstGeom>
        </p:spPr>
      </p:pic>
      <p:sp>
        <p:nvSpPr>
          <p:cNvPr id="12" name="TextBox 11"/>
          <p:cNvSpPr txBox="1"/>
          <p:nvPr/>
        </p:nvSpPr>
        <p:spPr>
          <a:xfrm>
            <a:off x="6028359" y="5283364"/>
            <a:ext cx="2650919" cy="369332"/>
          </a:xfrm>
          <a:prstGeom prst="rect">
            <a:avLst/>
          </a:prstGeom>
          <a:noFill/>
        </p:spPr>
        <p:txBody>
          <a:bodyPr wrap="none" rtlCol="0">
            <a:spAutoFit/>
          </a:bodyPr>
          <a:lstStyle/>
          <a:p>
            <a:pPr marL="285750" indent="-285750">
              <a:buFont typeface="Arial" panose="020B0604020202020204" pitchFamily="34" charset="0"/>
              <a:buChar char="•"/>
            </a:pPr>
            <a:r>
              <a:rPr lang="en-US" b="1" dirty="0" smtClean="0"/>
              <a:t>Invasive species (1958)</a:t>
            </a:r>
          </a:p>
        </p:txBody>
      </p:sp>
    </p:spTree>
    <p:extLst>
      <p:ext uri="{BB962C8B-B14F-4D97-AF65-F5344CB8AC3E}">
        <p14:creationId xmlns:p14="http://schemas.microsoft.com/office/powerpoint/2010/main" val="224470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4"/>
          <p:cNvGrpSpPr>
            <a:grpSpLocks/>
          </p:cNvGrpSpPr>
          <p:nvPr/>
        </p:nvGrpSpPr>
        <p:grpSpPr bwMode="auto">
          <a:xfrm>
            <a:off x="3729582" y="1066801"/>
            <a:ext cx="4736556" cy="5114401"/>
            <a:chOff x="283" y="380"/>
            <a:chExt cx="3369" cy="3858"/>
          </a:xfrm>
        </p:grpSpPr>
        <p:sp>
          <p:nvSpPr>
            <p:cNvPr id="24" name="Rectangle 5"/>
            <p:cNvSpPr>
              <a:spLocks noChangeArrowheads="1"/>
            </p:cNvSpPr>
            <p:nvPr/>
          </p:nvSpPr>
          <p:spPr bwMode="auto">
            <a:xfrm>
              <a:off x="315" y="3936"/>
              <a:ext cx="132"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endParaRPr lang="en-US" sz="2000"/>
            </a:p>
          </p:txBody>
        </p:sp>
        <p:sp>
          <p:nvSpPr>
            <p:cNvPr id="25" name="Line 6"/>
            <p:cNvSpPr>
              <a:spLocks noChangeShapeType="1"/>
            </p:cNvSpPr>
            <p:nvPr/>
          </p:nvSpPr>
          <p:spPr bwMode="auto">
            <a:xfrm>
              <a:off x="1392" y="385"/>
              <a:ext cx="0" cy="2495"/>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
            <p:cNvSpPr>
              <a:spLocks noChangeShapeType="1"/>
            </p:cNvSpPr>
            <p:nvPr/>
          </p:nvSpPr>
          <p:spPr bwMode="auto">
            <a:xfrm flipV="1">
              <a:off x="577" y="2881"/>
              <a:ext cx="815" cy="767"/>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8"/>
            <p:cNvSpPr>
              <a:spLocks noChangeShapeType="1"/>
            </p:cNvSpPr>
            <p:nvPr/>
          </p:nvSpPr>
          <p:spPr bwMode="auto">
            <a:xfrm flipH="1">
              <a:off x="1393" y="2880"/>
              <a:ext cx="2255" cy="0"/>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8" name="Object 9"/>
            <p:cNvGraphicFramePr>
              <a:graphicFrameLocks/>
            </p:cNvGraphicFramePr>
            <p:nvPr/>
          </p:nvGraphicFramePr>
          <p:xfrm>
            <a:off x="960" y="1056"/>
            <a:ext cx="2073" cy="2066"/>
          </p:xfrm>
          <a:graphic>
            <a:graphicData uri="http://schemas.openxmlformats.org/presentationml/2006/ole">
              <mc:AlternateContent xmlns:mc="http://schemas.openxmlformats.org/markup-compatibility/2006">
                <mc:Choice xmlns:v="urn:schemas-microsoft-com:vml" Requires="v">
                  <p:oleObj spid="_x0000_s5179" name="ClipArt" r:id="rId3" imgW="3290760" imgH="3279600" progId="MS_ClipArt_Gallery.2">
                    <p:embed/>
                  </p:oleObj>
                </mc:Choice>
                <mc:Fallback>
                  <p:oleObj name="ClipArt" r:id="rId3" imgW="3290760" imgH="3279600" progId="MS_ClipArt_Gallery.2">
                    <p:embed/>
                    <p:pic>
                      <p:nvPicPr>
                        <p:cNvPr id="132105"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056"/>
                          <a:ext cx="2073" cy="2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AutoShape 10"/>
            <p:cNvSpPr>
              <a:spLocks noChangeArrowheads="1"/>
            </p:cNvSpPr>
            <p:nvPr/>
          </p:nvSpPr>
          <p:spPr bwMode="auto">
            <a:xfrm>
              <a:off x="572" y="380"/>
              <a:ext cx="3080" cy="3272"/>
            </a:xfrm>
            <a:prstGeom prst="cube">
              <a:avLst>
                <a:gd name="adj" fmla="val 24991"/>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11"/>
            <p:cNvSpPr>
              <a:spLocks noChangeArrowheads="1"/>
            </p:cNvSpPr>
            <p:nvPr/>
          </p:nvSpPr>
          <p:spPr bwMode="auto">
            <a:xfrm>
              <a:off x="1104" y="3696"/>
              <a:ext cx="732"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sz="2000"/>
                <a:t>Factor X</a:t>
              </a:r>
            </a:p>
          </p:txBody>
        </p:sp>
        <p:sp>
          <p:nvSpPr>
            <p:cNvPr id="31" name="Rectangle 12"/>
            <p:cNvSpPr>
              <a:spLocks noChangeArrowheads="1"/>
            </p:cNvSpPr>
            <p:nvPr/>
          </p:nvSpPr>
          <p:spPr bwMode="auto">
            <a:xfrm rot="16200000">
              <a:off x="41" y="2271"/>
              <a:ext cx="770"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sz="2000"/>
                <a:t>Factor Y</a:t>
              </a:r>
            </a:p>
          </p:txBody>
        </p:sp>
        <p:sp>
          <p:nvSpPr>
            <p:cNvPr id="32" name="Rectangle 13"/>
            <p:cNvSpPr>
              <a:spLocks noChangeArrowheads="1"/>
            </p:cNvSpPr>
            <p:nvPr/>
          </p:nvSpPr>
          <p:spPr bwMode="auto">
            <a:xfrm rot="18960000">
              <a:off x="643" y="2995"/>
              <a:ext cx="723"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sz="2000"/>
                <a:t>Factor Z</a:t>
              </a:r>
            </a:p>
          </p:txBody>
        </p:sp>
        <p:sp>
          <p:nvSpPr>
            <p:cNvPr id="33" name="Rectangle 14"/>
            <p:cNvSpPr>
              <a:spLocks noChangeArrowheads="1"/>
            </p:cNvSpPr>
            <p:nvPr/>
          </p:nvSpPr>
          <p:spPr bwMode="auto">
            <a:xfrm>
              <a:off x="1680" y="1920"/>
              <a:ext cx="64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sz="2400"/>
                <a:t>Niche</a:t>
              </a:r>
            </a:p>
          </p:txBody>
        </p:sp>
      </p:grpSp>
      <p:sp>
        <p:nvSpPr>
          <p:cNvPr id="35" name="TextBox 34"/>
          <p:cNvSpPr txBox="1"/>
          <p:nvPr/>
        </p:nvSpPr>
        <p:spPr>
          <a:xfrm>
            <a:off x="7313344" y="5811870"/>
            <a:ext cx="2962799" cy="369332"/>
          </a:xfrm>
          <a:prstGeom prst="rect">
            <a:avLst/>
          </a:prstGeom>
          <a:noFill/>
        </p:spPr>
        <p:txBody>
          <a:bodyPr wrap="none" rtlCol="0">
            <a:spAutoFit/>
          </a:bodyPr>
          <a:lstStyle/>
          <a:p>
            <a:r>
              <a:rPr lang="en-US" b="1" dirty="0" smtClean="0"/>
              <a:t>N-dimensional hyper-volume</a:t>
            </a:r>
            <a:endParaRPr lang="en-US" b="1" dirty="0"/>
          </a:p>
        </p:txBody>
      </p:sp>
      <p:pic>
        <p:nvPicPr>
          <p:cNvPr id="132114" name="Picture 1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8866" y="1795622"/>
            <a:ext cx="28194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32111" name="Rectangle 15"/>
          <p:cNvSpPr>
            <a:spLocks noChangeArrowheads="1"/>
          </p:cNvSpPr>
          <p:nvPr/>
        </p:nvSpPr>
        <p:spPr bwMode="auto">
          <a:xfrm>
            <a:off x="2349910" y="6441393"/>
            <a:ext cx="8534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sz="2000" i="1" dirty="0">
                <a:solidFill>
                  <a:srgbClr val="0000CC"/>
                </a:solidFill>
                <a:effectLst>
                  <a:outerShdw blurRad="38100" dist="38100" dir="2700000" algn="tl">
                    <a:srgbClr val="C0C0C0"/>
                  </a:outerShdw>
                </a:effectLst>
              </a:rPr>
              <a:t>Grinnell (1917</a:t>
            </a:r>
            <a:r>
              <a:rPr lang="en-US" sz="2000" i="1" dirty="0" smtClean="0">
                <a:solidFill>
                  <a:srgbClr val="0000CC"/>
                </a:solidFill>
                <a:effectLst>
                  <a:outerShdw blurRad="38100" dist="38100" dir="2700000" algn="tl">
                    <a:srgbClr val="C0C0C0"/>
                  </a:outerShdw>
                </a:effectLst>
              </a:rPr>
              <a:t>)</a:t>
            </a:r>
            <a:r>
              <a:rPr lang="en-US" sz="2000" i="1" dirty="0" smtClean="0">
                <a:solidFill>
                  <a:srgbClr val="0000CC"/>
                </a:solidFill>
                <a:effectLst>
                  <a:outerShdw blurRad="38100" dist="38100" dir="2700000" algn="tl">
                    <a:srgbClr val="C0C0C0"/>
                  </a:outerShdw>
                </a:effectLst>
                <a:sym typeface="Wingdings" pitchFamily="2" charset="2"/>
              </a:rPr>
              <a:t> Elton (1927) </a:t>
            </a:r>
            <a:r>
              <a:rPr lang="en-US" sz="2000" i="1" dirty="0" smtClean="0">
                <a:solidFill>
                  <a:srgbClr val="0000CC"/>
                </a:solidFill>
                <a:effectLst>
                  <a:outerShdw blurRad="38100" dist="38100" dir="2700000" algn="tl">
                    <a:srgbClr val="C0C0C0"/>
                  </a:outerShdw>
                </a:effectLst>
              </a:rPr>
              <a:t>Hutchinson </a:t>
            </a:r>
            <a:r>
              <a:rPr lang="en-US" sz="2000" i="1" dirty="0">
                <a:solidFill>
                  <a:srgbClr val="0000CC"/>
                </a:solidFill>
                <a:effectLst>
                  <a:outerShdw blurRad="38100" dist="38100" dir="2700000" algn="tl">
                    <a:srgbClr val="C0C0C0"/>
                  </a:outerShdw>
                </a:effectLst>
              </a:rPr>
              <a:t>(1957)</a:t>
            </a:r>
          </a:p>
        </p:txBody>
      </p:sp>
      <p:sp>
        <p:nvSpPr>
          <p:cNvPr id="132112" name="Text Box 16"/>
          <p:cNvSpPr txBox="1">
            <a:spLocks noChangeArrowheads="1"/>
          </p:cNvSpPr>
          <p:nvPr/>
        </p:nvSpPr>
        <p:spPr bwMode="auto">
          <a:xfrm>
            <a:off x="2438401" y="228601"/>
            <a:ext cx="61630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400" dirty="0">
                <a:solidFill>
                  <a:srgbClr val="0000CC"/>
                </a:solidFill>
              </a:rPr>
              <a:t>A Brief History of the (Ecological) Niche </a:t>
            </a:r>
            <a:r>
              <a:rPr lang="en-US" sz="2400" dirty="0" smtClean="0">
                <a:solidFill>
                  <a:srgbClr val="0000CC"/>
                </a:solidFill>
              </a:rPr>
              <a:t>Concept</a:t>
            </a:r>
          </a:p>
        </p:txBody>
      </p:sp>
      <p:pic>
        <p:nvPicPr>
          <p:cNvPr id="5" name="Picture 22" descr="ANd9GcTS7FnY2dKCBs05_4yc5SFg66n7ZahtXEm8mofJI2V1iSVeuZpwx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5461" y="4774564"/>
            <a:ext cx="933450" cy="801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0" descr="ANd9GcTXSPuJCVaZsACcFEBaAlWJ2XdWVVVsU8t7ONsHH--CCskcFx9RNNPKTaP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3400" y="1066800"/>
            <a:ext cx="118745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descr="6B094-ground-ber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1" y="2819401"/>
            <a:ext cx="1025525" cy="1057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6" descr="Cooper%27s%20haw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3069" y="1628865"/>
            <a:ext cx="149066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stretch>
            <a:fillRect/>
          </a:stretch>
        </p:blipFill>
        <p:spPr>
          <a:xfrm>
            <a:off x="2648108" y="4819105"/>
            <a:ext cx="1391920" cy="1391920"/>
          </a:xfrm>
          <a:prstGeom prst="rect">
            <a:avLst/>
          </a:prstGeom>
        </p:spPr>
      </p:pic>
      <p:pic>
        <p:nvPicPr>
          <p:cNvPr id="3" name="Picture 2"/>
          <p:cNvPicPr>
            <a:picLocks noChangeAspect="1"/>
          </p:cNvPicPr>
          <p:nvPr/>
        </p:nvPicPr>
        <p:blipFill>
          <a:blip r:embed="rId11"/>
          <a:stretch>
            <a:fillRect/>
          </a:stretch>
        </p:blipFill>
        <p:spPr>
          <a:xfrm>
            <a:off x="4993284" y="4393757"/>
            <a:ext cx="2736850" cy="1817268"/>
          </a:xfrm>
          <a:prstGeom prst="rect">
            <a:avLst/>
          </a:prstGeom>
        </p:spPr>
      </p:pic>
    </p:spTree>
    <p:extLst>
      <p:ext uri="{BB962C8B-B14F-4D97-AF65-F5344CB8AC3E}">
        <p14:creationId xmlns:p14="http://schemas.microsoft.com/office/powerpoint/2010/main" val="313766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32114"/>
                                        </p:tgtEl>
                                      </p:cBhvr>
                                    </p:animEffect>
                                    <p:set>
                                      <p:cBhvr>
                                        <p:cTn id="49" dur="1" fill="hold">
                                          <p:stCondLst>
                                            <p:cond delay="499"/>
                                          </p:stCondLst>
                                        </p:cTn>
                                        <p:tgtEl>
                                          <p:spTgt spid="132114"/>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1419" y="285136"/>
            <a:ext cx="6139053" cy="1384995"/>
          </a:xfrm>
          <a:prstGeom prst="rect">
            <a:avLst/>
          </a:prstGeom>
          <a:noFill/>
        </p:spPr>
        <p:txBody>
          <a:bodyPr wrap="none" rtlCol="0">
            <a:spAutoFit/>
          </a:bodyPr>
          <a:lstStyle/>
          <a:p>
            <a:pPr algn="ctr"/>
            <a:r>
              <a:rPr lang="en-US" sz="2800" b="1" dirty="0" smtClean="0"/>
              <a:t>The ‘Golden Age’ of Community Ecology</a:t>
            </a:r>
          </a:p>
          <a:p>
            <a:pPr algn="ctr"/>
            <a:endParaRPr lang="en-US" sz="2800" b="1" dirty="0"/>
          </a:p>
          <a:p>
            <a:pPr algn="ctr"/>
            <a:r>
              <a:rPr lang="en-US" sz="2800" b="1" dirty="0" smtClean="0"/>
              <a:t>1960s-1970s</a:t>
            </a:r>
            <a:endParaRPr lang="en-US" sz="2800" b="1" dirty="0"/>
          </a:p>
        </p:txBody>
      </p:sp>
      <p:pic>
        <p:nvPicPr>
          <p:cNvPr id="3" name="Picture 2"/>
          <p:cNvPicPr>
            <a:picLocks noChangeAspect="1"/>
          </p:cNvPicPr>
          <p:nvPr/>
        </p:nvPicPr>
        <p:blipFill>
          <a:blip r:embed="rId2"/>
          <a:stretch>
            <a:fillRect/>
          </a:stretch>
        </p:blipFill>
        <p:spPr>
          <a:xfrm>
            <a:off x="592701" y="1956618"/>
            <a:ext cx="1668718" cy="2083822"/>
          </a:xfrm>
          <a:prstGeom prst="rect">
            <a:avLst/>
          </a:prstGeom>
        </p:spPr>
      </p:pic>
      <p:pic>
        <p:nvPicPr>
          <p:cNvPr id="4" name="Picture 3"/>
          <p:cNvPicPr>
            <a:picLocks noChangeAspect="1"/>
          </p:cNvPicPr>
          <p:nvPr/>
        </p:nvPicPr>
        <p:blipFill>
          <a:blip r:embed="rId3"/>
          <a:stretch>
            <a:fillRect/>
          </a:stretch>
        </p:blipFill>
        <p:spPr>
          <a:xfrm>
            <a:off x="2577300" y="1956618"/>
            <a:ext cx="6227309" cy="4583062"/>
          </a:xfrm>
          <a:prstGeom prst="rect">
            <a:avLst/>
          </a:prstGeom>
        </p:spPr>
      </p:pic>
      <p:pic>
        <p:nvPicPr>
          <p:cNvPr id="5" name="Picture 10" descr="i0006-3568-53-11-1032-f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4195" y="2998529"/>
            <a:ext cx="1233488"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82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4199" y="2635254"/>
            <a:ext cx="11016343" cy="2873607"/>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The </a:t>
            </a:r>
            <a:r>
              <a:rPr lang="en-US" b="1" dirty="0" smtClean="0">
                <a:latin typeface="Calibri" panose="020F0502020204030204" pitchFamily="34" charset="0"/>
                <a:ea typeface="Calibri" panose="020F0502020204030204" pitchFamily="34" charset="0"/>
                <a:cs typeface="Times New Roman" panose="02020603050405020304" pitchFamily="18" charset="0"/>
              </a:rPr>
              <a:t>goal of </a:t>
            </a:r>
            <a:r>
              <a:rPr lang="en-US" b="1" dirty="0">
                <a:latin typeface="Calibri" panose="020F0502020204030204" pitchFamily="34" charset="0"/>
                <a:ea typeface="Calibri" panose="020F0502020204030204" pitchFamily="34" charset="0"/>
                <a:cs typeface="Times New Roman" panose="02020603050405020304" pitchFamily="18" charset="0"/>
              </a:rPr>
              <a:t>this course is to expose students to the past, present and future of the dynamic and critically important field of community ecology.   </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Each session will consist of two 1 hour lectures and two 20 minute discussions and question period (with two breaks). </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b="1" dirty="0" smtClean="0">
                <a:latin typeface="Calibri" panose="020F0502020204030204" pitchFamily="34" charset="0"/>
                <a:ea typeface="Calibri" panose="020F0502020204030204" pitchFamily="34" charset="0"/>
                <a:cs typeface="Times New Roman" panose="02020603050405020304" pitchFamily="18" charset="0"/>
              </a:rPr>
              <a:t>Background </a:t>
            </a:r>
            <a:r>
              <a:rPr lang="en-US" b="1" dirty="0">
                <a:latin typeface="Calibri" panose="020F0502020204030204" pitchFamily="34" charset="0"/>
                <a:ea typeface="Calibri" panose="020F0502020204030204" pitchFamily="34" charset="0"/>
                <a:cs typeface="Times New Roman" panose="02020603050405020304" pitchFamily="18" charset="0"/>
              </a:rPr>
              <a:t>readings are given for students who would like a little more context for the lectures, but are not required for understanding the material. </a:t>
            </a:r>
          </a:p>
        </p:txBody>
      </p:sp>
      <p:sp>
        <p:nvSpPr>
          <p:cNvPr id="3" name="Rectangle 2"/>
          <p:cNvSpPr/>
          <p:nvPr/>
        </p:nvSpPr>
        <p:spPr>
          <a:xfrm>
            <a:off x="358222" y="762078"/>
            <a:ext cx="10942320" cy="1663597"/>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Community ecology lies at the interface between population and ecosystems ecology, and thus provides a critical link between then. </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b="1" dirty="0" smtClean="0">
                <a:latin typeface="Calibri" panose="020F0502020204030204" pitchFamily="34" charset="0"/>
                <a:ea typeface="Calibri" panose="020F0502020204030204" pitchFamily="34" charset="0"/>
                <a:cs typeface="Times New Roman" panose="02020603050405020304" pitchFamily="18" charset="0"/>
              </a:rPr>
              <a:t>Community </a:t>
            </a:r>
            <a:r>
              <a:rPr lang="en-US" b="1" dirty="0">
                <a:latin typeface="Calibri" panose="020F0502020204030204" pitchFamily="34" charset="0"/>
                <a:ea typeface="Calibri" panose="020F0502020204030204" pitchFamily="34" charset="0"/>
                <a:cs typeface="Times New Roman" panose="02020603050405020304" pitchFamily="18" charset="0"/>
              </a:rPr>
              <a:t>ecology has become a central topic in the understanding of biodiversity and its change, as well as its role in ecosystem functioning and services, placing it among the most important of the ecological sciences for understanding Anthropocene changes. </a:t>
            </a:r>
          </a:p>
        </p:txBody>
      </p:sp>
    </p:spTree>
    <p:extLst>
      <p:ext uri="{BB962C8B-B14F-4D97-AF65-F5344CB8AC3E}">
        <p14:creationId xmlns:p14="http://schemas.microsoft.com/office/powerpoint/2010/main" val="3190466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ownloads"/>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41606" y="90"/>
            <a:ext cx="4985427" cy="137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5"/>
          <p:cNvSpPr txBox="1">
            <a:spLocks/>
          </p:cNvSpPr>
          <p:nvPr/>
        </p:nvSpPr>
        <p:spPr bwMode="auto">
          <a:xfrm>
            <a:off x="1006233" y="2249822"/>
            <a:ext cx="9383410" cy="14507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1pPr>
            <a:lvl2pPr marL="285750" indent="171450"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2pPr>
            <a:lvl3pPr marL="573088" indent="34131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3pPr>
            <a:lvl4pPr marL="858838" indent="51276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4pPr>
            <a:lvl5pPr marL="1146175" indent="682625"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defRPr/>
            </a:pPr>
            <a:r>
              <a:rPr lang="en-US" altLang="en-US" sz="3962" dirty="0">
                <a:effectLst>
                  <a:outerShdw blurRad="38100" dist="38100" dir="2700000" algn="tl">
                    <a:srgbClr val="000000">
                      <a:alpha val="43137"/>
                    </a:srgbClr>
                  </a:outerShdw>
                </a:effectLst>
                <a:latin typeface="Verdana" panose="020B0604030504040204" pitchFamily="34" charset="0"/>
              </a:rPr>
              <a:t>Lecture 1:Community ecology as a discipline—history, questions, approaches </a:t>
            </a:r>
          </a:p>
        </p:txBody>
      </p:sp>
      <p:sp>
        <p:nvSpPr>
          <p:cNvPr id="17413" name="TextBox 1"/>
          <p:cNvSpPr txBox="1">
            <a:spLocks noChangeArrowheads="1"/>
          </p:cNvSpPr>
          <p:nvPr/>
        </p:nvSpPr>
        <p:spPr bwMode="auto">
          <a:xfrm>
            <a:off x="1397864" y="6286188"/>
            <a:ext cx="1588897"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1" b="1"/>
              <a:t>@jon_chase03</a:t>
            </a:r>
          </a:p>
        </p:txBody>
      </p:sp>
      <p:pic>
        <p:nvPicPr>
          <p:cNvPr id="17414" name="Picture 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07406" y="6183278"/>
            <a:ext cx="780402" cy="56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1"/>
          <p:cNvSpPr txBox="1">
            <a:spLocks noChangeArrowheads="1"/>
          </p:cNvSpPr>
          <p:nvPr/>
        </p:nvSpPr>
        <p:spPr bwMode="auto">
          <a:xfrm>
            <a:off x="9341960" y="6369088"/>
            <a:ext cx="2482539"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1" b="1"/>
              <a:t>jonathan.chase@idiv.de</a:t>
            </a:r>
          </a:p>
        </p:txBody>
      </p:sp>
      <p:pic>
        <p:nvPicPr>
          <p:cNvPr id="17416" name="Picture 1"/>
          <p:cNvPicPr>
            <a:picLocks noChangeAspect="1"/>
          </p:cNvPicPr>
          <p:nvPr/>
        </p:nvPicPr>
        <p:blipFill>
          <a:blip r:embed="rId4" cstate="screen">
            <a:extLst>
              <a:ext uri="{28A0092B-C50C-407E-A947-70E740481C1C}">
                <a14:useLocalDpi xmlns:a14="http://schemas.microsoft.com/office/drawing/2010/main" val="0"/>
              </a:ext>
            </a:extLst>
          </a:blip>
          <a:srcRect b="11409"/>
          <a:stretch>
            <a:fillRect/>
          </a:stretch>
        </p:blipFill>
        <p:spPr bwMode="auto">
          <a:xfrm>
            <a:off x="8715922" y="6359083"/>
            <a:ext cx="515981" cy="37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15458" y="90"/>
            <a:ext cx="4305077" cy="15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858093" y="4649536"/>
            <a:ext cx="3957365" cy="584775"/>
          </a:xfrm>
          <a:prstGeom prst="rect">
            <a:avLst/>
          </a:prstGeom>
          <a:noFill/>
        </p:spPr>
        <p:txBody>
          <a:bodyPr wrap="none" rtlCol="0">
            <a:spAutoFit/>
          </a:bodyPr>
          <a:lstStyle/>
          <a:p>
            <a:r>
              <a:rPr lang="en-US" sz="3200" b="1" dirty="0" smtClean="0">
                <a:solidFill>
                  <a:srgbClr val="00B050"/>
                </a:solidFill>
              </a:rPr>
              <a:t>(A biased perspective)</a:t>
            </a:r>
            <a:endParaRPr lang="en-US" sz="3200" b="1" dirty="0">
              <a:solidFill>
                <a:srgbClr val="00B050"/>
              </a:solidFill>
            </a:endParaRPr>
          </a:p>
        </p:txBody>
      </p:sp>
    </p:spTree>
    <p:extLst>
      <p:ext uri="{BB962C8B-B14F-4D97-AF65-F5344CB8AC3E}">
        <p14:creationId xmlns:p14="http://schemas.microsoft.com/office/powerpoint/2010/main" val="68673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930" y="4130791"/>
            <a:ext cx="4199308" cy="265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153989" y="589079"/>
            <a:ext cx="8630287" cy="1311769"/>
          </a:xfrm>
          <a:prstGeom prst="rect">
            <a:avLst/>
          </a:prstGeom>
          <a:noFill/>
        </p:spPr>
        <p:txBody>
          <a:bodyPr wrap="square">
            <a:spAutoFit/>
          </a:bodyPr>
          <a:lstStyle/>
          <a:p>
            <a:pPr algn="ctr">
              <a:defRPr/>
            </a:pPr>
            <a:r>
              <a:rPr lang="en-US" sz="3962" b="1" i="1" dirty="0">
                <a:solidFill>
                  <a:schemeClr val="accent4"/>
                </a:solidFill>
                <a:effectLst>
                  <a:outerShdw blurRad="38100" dist="38100" dir="2700000" algn="tl">
                    <a:srgbClr val="000000">
                      <a:alpha val="43137"/>
                    </a:srgbClr>
                  </a:outerShdw>
                </a:effectLst>
              </a:rPr>
              <a:t>23 years ago</a:t>
            </a:r>
            <a:r>
              <a:rPr lang="en-US" sz="3962" b="1" i="1" dirty="0" smtClean="0">
                <a:solidFill>
                  <a:schemeClr val="accent4"/>
                </a:solidFill>
                <a:effectLst>
                  <a:outerShdw blurRad="38100" dist="38100" dir="2700000" algn="tl">
                    <a:srgbClr val="000000">
                      <a:alpha val="43137"/>
                    </a:srgbClr>
                  </a:outerShdw>
                </a:effectLst>
              </a:rPr>
              <a:t>…..A new PhD </a:t>
            </a:r>
            <a:r>
              <a:rPr lang="en-US" sz="3962" b="1" i="1" dirty="0">
                <a:solidFill>
                  <a:schemeClr val="accent4"/>
                </a:solidFill>
                <a:effectLst>
                  <a:outerShdw blurRad="38100" dist="38100" dir="2700000" algn="tl">
                    <a:srgbClr val="000000">
                      <a:alpha val="43137"/>
                    </a:srgbClr>
                  </a:outerShdw>
                </a:effectLst>
              </a:rPr>
              <a:t>in </a:t>
            </a:r>
            <a:endParaRPr lang="en-US" sz="3962" b="1" i="1" dirty="0" smtClean="0">
              <a:solidFill>
                <a:schemeClr val="accent4"/>
              </a:solidFill>
              <a:effectLst>
                <a:outerShdw blurRad="38100" dist="38100" dir="2700000" algn="tl">
                  <a:srgbClr val="000000">
                    <a:alpha val="43137"/>
                  </a:srgbClr>
                </a:outerShdw>
              </a:effectLst>
            </a:endParaRPr>
          </a:p>
          <a:p>
            <a:pPr algn="ctr">
              <a:defRPr/>
            </a:pPr>
            <a:r>
              <a:rPr lang="en-US" sz="3962" b="1" i="1" u="sng" dirty="0" smtClean="0">
                <a:solidFill>
                  <a:srgbClr val="00B050"/>
                </a:solidFill>
                <a:effectLst>
                  <a:outerShdw blurRad="38100" dist="38100" dir="2700000" algn="tl">
                    <a:srgbClr val="000000">
                      <a:alpha val="43137"/>
                    </a:srgbClr>
                  </a:outerShdw>
                </a:effectLst>
              </a:rPr>
              <a:t>Community </a:t>
            </a:r>
            <a:r>
              <a:rPr lang="en-US" sz="3962" b="1" i="1" u="sng" dirty="0">
                <a:solidFill>
                  <a:srgbClr val="00B050"/>
                </a:solidFill>
                <a:effectLst>
                  <a:outerShdw blurRad="38100" dist="38100" dir="2700000" algn="tl">
                    <a:srgbClr val="000000">
                      <a:alpha val="43137"/>
                    </a:srgbClr>
                  </a:outerShdw>
                </a:effectLst>
              </a:rPr>
              <a:t>Ecology</a:t>
            </a:r>
          </a:p>
        </p:txBody>
      </p:sp>
      <p:grpSp>
        <p:nvGrpSpPr>
          <p:cNvPr id="4" name="Group 3"/>
          <p:cNvGrpSpPr>
            <a:grpSpLocks/>
          </p:cNvGrpSpPr>
          <p:nvPr/>
        </p:nvGrpSpPr>
        <p:grpSpPr bwMode="auto">
          <a:xfrm>
            <a:off x="415930" y="417448"/>
            <a:ext cx="4931114" cy="3829117"/>
            <a:chOff x="374650" y="682176"/>
            <a:chExt cx="4333875" cy="3215137"/>
          </a:xfrm>
        </p:grpSpPr>
        <p:pic>
          <p:nvPicPr>
            <p:cNvPr id="18439" name="Picture 3"/>
            <p:cNvPicPr>
              <a:picLocks noChangeAspect="1"/>
            </p:cNvPicPr>
            <p:nvPr/>
          </p:nvPicPr>
          <p:blipFill>
            <a:blip r:embed="rId3" cstate="screen">
              <a:extLst>
                <a:ext uri="{28A0092B-C50C-407E-A947-70E740481C1C}">
                  <a14:useLocalDpi xmlns:a14="http://schemas.microsoft.com/office/drawing/2010/main" val="0"/>
                </a:ext>
              </a:extLst>
            </a:blip>
            <a:srcRect t="29681"/>
            <a:stretch>
              <a:fillRect/>
            </a:stretch>
          </p:blipFill>
          <p:spPr bwMode="auto">
            <a:xfrm>
              <a:off x="374650" y="1156771"/>
              <a:ext cx="4333875" cy="2740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3"/>
            <p:cNvPicPr>
              <a:picLocks noChangeAspect="1"/>
            </p:cNvPicPr>
            <p:nvPr/>
          </p:nvPicPr>
          <p:blipFill>
            <a:blip r:embed="rId3" cstate="screen">
              <a:extLst>
                <a:ext uri="{28A0092B-C50C-407E-A947-70E740481C1C}">
                  <a14:useLocalDpi xmlns:a14="http://schemas.microsoft.com/office/drawing/2010/main" val="0"/>
                </a:ext>
              </a:extLst>
            </a:blip>
            <a:srcRect b="87822"/>
            <a:stretch>
              <a:fillRect/>
            </a:stretch>
          </p:blipFill>
          <p:spPr bwMode="auto">
            <a:xfrm>
              <a:off x="374650" y="682176"/>
              <a:ext cx="4333875" cy="474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35" name="Rectangle 1"/>
          <p:cNvSpPr>
            <a:spLocks noChangeArrowheads="1"/>
          </p:cNvSpPr>
          <p:nvPr/>
        </p:nvSpPr>
        <p:spPr bwMode="auto">
          <a:xfrm>
            <a:off x="3064438" y="2332722"/>
            <a:ext cx="9001784" cy="40821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41" b="1" dirty="0">
                <a:solidFill>
                  <a:schemeClr val="tx2"/>
                </a:solidFill>
              </a:rPr>
              <a:t>“</a:t>
            </a:r>
            <a:r>
              <a:rPr lang="en-US" altLang="en-US" sz="3241" b="1" dirty="0">
                <a:solidFill>
                  <a:schemeClr val="accent1">
                    <a:lumMod val="75000"/>
                  </a:schemeClr>
                </a:solidFill>
              </a:rPr>
              <a:t>Community ecology may have the worst of all worlds</a:t>
            </a:r>
            <a:r>
              <a:rPr lang="en-US" altLang="en-US" sz="3241" b="1" dirty="0">
                <a:solidFill>
                  <a:schemeClr val="tx2"/>
                </a:solidFill>
              </a:rPr>
              <a:t>…. It is not big and bold enough to break out of the overwhelming complexity…</a:t>
            </a:r>
          </a:p>
          <a:p>
            <a:endParaRPr lang="en-US" altLang="en-US" sz="3241" b="1" dirty="0">
              <a:solidFill>
                <a:schemeClr val="tx2"/>
              </a:solidFill>
            </a:endParaRPr>
          </a:p>
          <a:p>
            <a:r>
              <a:rPr lang="en-US" altLang="en-US" sz="3241" b="1" dirty="0">
                <a:solidFill>
                  <a:schemeClr val="tx2"/>
                </a:solidFill>
              </a:rPr>
              <a:t>…this begs the question of why ecologists continue to devote so much time and effort to traditional studies in community ecology. In my view, </a:t>
            </a:r>
            <a:r>
              <a:rPr lang="en-US" altLang="en-US" sz="3241" b="1" u="sng" dirty="0">
                <a:solidFill>
                  <a:srgbClr val="C00000"/>
                </a:solidFill>
              </a:rPr>
              <a:t>the time has come to move on</a:t>
            </a:r>
            <a:r>
              <a:rPr lang="en-US" altLang="en-US" sz="3241" b="1" dirty="0">
                <a:solidFill>
                  <a:schemeClr val="tx2"/>
                </a:solidFill>
              </a:rPr>
              <a:t>”</a:t>
            </a:r>
          </a:p>
        </p:txBody>
      </p:sp>
      <p:sp>
        <p:nvSpPr>
          <p:cNvPr id="2" name="Rectangle 1"/>
          <p:cNvSpPr/>
          <p:nvPr/>
        </p:nvSpPr>
        <p:spPr>
          <a:xfrm rot="19286306">
            <a:off x="359150" y="2486740"/>
            <a:ext cx="10898992" cy="2004523"/>
          </a:xfrm>
          <a:prstGeom prst="rect">
            <a:avLst/>
          </a:prstGeom>
          <a:noFill/>
        </p:spPr>
        <p:txBody>
          <a:bodyPr>
            <a:spAutoFit/>
            <a:scene3d>
              <a:camera prst="obliqueBottomRight"/>
              <a:lightRig rig="harsh" dir="t"/>
            </a:scene3d>
            <a:sp3d extrusionH="57150" prstMaterial="matte">
              <a:bevelT w="63500" h="12700" prst="angle"/>
              <a:contourClr>
                <a:schemeClr val="bg1">
                  <a:lumMod val="65000"/>
                </a:schemeClr>
              </a:contourClr>
            </a:sp3d>
          </a:bodyPr>
          <a:lstStyle/>
          <a:p>
            <a:pPr algn="ctr">
              <a:defRPr/>
            </a:pPr>
            <a:r>
              <a:rPr lang="en-US" sz="12426" b="1" dirty="0">
                <a:ln/>
                <a:solidFill>
                  <a:srgbClr val="FF0000"/>
                </a:solidFill>
              </a:rPr>
              <a:t>“It Depends”</a:t>
            </a:r>
          </a:p>
        </p:txBody>
      </p:sp>
    </p:spTree>
    <p:extLst>
      <p:ext uri="{BB962C8B-B14F-4D97-AF65-F5344CB8AC3E}">
        <p14:creationId xmlns:p14="http://schemas.microsoft.com/office/powerpoint/2010/main" val="2628042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fade">
                                      <p:cBhvr>
                                        <p:cTn id="7" dur="500"/>
                                        <p:tgtEl>
                                          <p:spTgt spid="1843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 calcmode="lin" valueType="num">
                                      <p:cBhvr>
                                        <p:cTn id="17" dur="500" fill="hold"/>
                                        <p:tgtEl>
                                          <p:spTgt spid="2"/>
                                        </p:tgtEl>
                                        <p:attrNameLst>
                                          <p:attrName>style.rotation</p:attrName>
                                        </p:attrNameLst>
                                      </p:cBhvr>
                                      <p:tavLst>
                                        <p:tav tm="0">
                                          <p:val>
                                            <p:fltVal val="90"/>
                                          </p:val>
                                        </p:tav>
                                        <p:tav tm="100000">
                                          <p:val>
                                            <p:fltVal val="0"/>
                                          </p:val>
                                        </p:tav>
                                      </p:tavLst>
                                    </p:anim>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2059" t="4553" r="31618" b="60073"/>
          <a:stretch/>
        </p:blipFill>
        <p:spPr>
          <a:xfrm>
            <a:off x="152400" y="312979"/>
            <a:ext cx="5516369" cy="3021874"/>
          </a:xfrm>
          <a:prstGeom prst="rect">
            <a:avLst/>
          </a:prstGeom>
        </p:spPr>
      </p:pic>
      <p:pic>
        <p:nvPicPr>
          <p:cNvPr id="3" name="Picture 2"/>
          <p:cNvPicPr>
            <a:picLocks noChangeAspect="1"/>
          </p:cNvPicPr>
          <p:nvPr/>
        </p:nvPicPr>
        <p:blipFill rotWithShape="1">
          <a:blip r:embed="rId3"/>
          <a:srcRect l="31575" t="5512" r="34062" b="57273"/>
          <a:stretch/>
        </p:blipFill>
        <p:spPr>
          <a:xfrm>
            <a:off x="6102823" y="493069"/>
            <a:ext cx="5127222" cy="3123474"/>
          </a:xfrm>
          <a:prstGeom prst="rect">
            <a:avLst/>
          </a:prstGeom>
        </p:spPr>
      </p:pic>
      <p:sp>
        <p:nvSpPr>
          <p:cNvPr id="4" name="Rectangle 3"/>
          <p:cNvSpPr/>
          <p:nvPr/>
        </p:nvSpPr>
        <p:spPr>
          <a:xfrm>
            <a:off x="6858342" y="3992237"/>
            <a:ext cx="4371703" cy="1631216"/>
          </a:xfrm>
          <a:prstGeom prst="rect">
            <a:avLst/>
          </a:prstGeom>
          <a:solidFill>
            <a:schemeClr val="bg1"/>
          </a:solidFill>
          <a:ln w="25400">
            <a:solidFill>
              <a:schemeClr val="accent1"/>
            </a:solidFill>
          </a:ln>
        </p:spPr>
        <p:txBody>
          <a:bodyPr wrap="square">
            <a:spAutoFit/>
          </a:bodyPr>
          <a:lstStyle/>
          <a:p>
            <a:r>
              <a:rPr lang="en-US" sz="2000" b="1" dirty="0" smtClean="0"/>
              <a:t>The seemingly indestructible concept of the community as a local, interacting assemblage of species has hindered progress toward understanding species richness at local to regional scales. </a:t>
            </a:r>
            <a:endParaRPr lang="en-US" sz="2000" b="1" dirty="0"/>
          </a:p>
        </p:txBody>
      </p:sp>
      <p:sp>
        <p:nvSpPr>
          <p:cNvPr id="5" name="Rectangle 4"/>
          <p:cNvSpPr/>
          <p:nvPr/>
        </p:nvSpPr>
        <p:spPr>
          <a:xfrm>
            <a:off x="314960" y="3784909"/>
            <a:ext cx="4834708" cy="1631216"/>
          </a:xfrm>
          <a:prstGeom prst="rect">
            <a:avLst/>
          </a:prstGeom>
          <a:solidFill>
            <a:schemeClr val="bg1"/>
          </a:solidFill>
          <a:ln w="25400">
            <a:solidFill>
              <a:schemeClr val="accent1"/>
            </a:solidFill>
          </a:ln>
        </p:spPr>
        <p:txBody>
          <a:bodyPr wrap="square">
            <a:spAutoFit/>
          </a:bodyPr>
          <a:lstStyle/>
          <a:p>
            <a:r>
              <a:rPr lang="en-US" sz="2000" b="1" dirty="0" smtClean="0"/>
              <a:t>This fact does not mean that community ecology is a weak science; in fact, it is the locus of exciting advances, with growing mechanistic understanding of causes, patterns, and processes.</a:t>
            </a:r>
            <a:endParaRPr lang="en-US" sz="2000" b="1" dirty="0"/>
          </a:p>
        </p:txBody>
      </p:sp>
    </p:spTree>
    <p:extLst>
      <p:ext uri="{BB962C8B-B14F-4D97-AF65-F5344CB8AC3E}">
        <p14:creationId xmlns:p14="http://schemas.microsoft.com/office/powerpoint/2010/main" val="28896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5337" y="269966"/>
            <a:ext cx="9411166" cy="461665"/>
          </a:xfrm>
          <a:prstGeom prst="rect">
            <a:avLst/>
          </a:prstGeom>
          <a:noFill/>
        </p:spPr>
        <p:txBody>
          <a:bodyPr wrap="none" rtlCol="0">
            <a:spAutoFit/>
          </a:bodyPr>
          <a:lstStyle/>
          <a:p>
            <a:r>
              <a:rPr lang="en-US" sz="2400" b="1" u="sng" dirty="0" smtClean="0"/>
              <a:t>Community Ecology over the last 15-20+ years—Exciting Developments! </a:t>
            </a:r>
            <a:endParaRPr lang="en-US" sz="2400" b="1" u="sng" dirty="0"/>
          </a:p>
        </p:txBody>
      </p:sp>
      <p:sp>
        <p:nvSpPr>
          <p:cNvPr id="3" name="TextBox 2"/>
          <p:cNvSpPr txBox="1"/>
          <p:nvPr/>
        </p:nvSpPr>
        <p:spPr>
          <a:xfrm>
            <a:off x="232229" y="809896"/>
            <a:ext cx="5884091" cy="6370975"/>
          </a:xfrm>
          <a:prstGeom prst="rect">
            <a:avLst/>
          </a:prstGeom>
          <a:noFill/>
        </p:spPr>
        <p:txBody>
          <a:bodyPr wrap="square" numCol="1" rtlCol="0">
            <a:spAutoFit/>
          </a:bodyPr>
          <a:lstStyle/>
          <a:p>
            <a:pPr marL="285750" indent="-285750">
              <a:buFont typeface="Arial" panose="020B0604020202020204" pitchFamily="34" charset="0"/>
              <a:buChar char="•"/>
            </a:pPr>
            <a:endParaRPr lang="en-US" sz="2400" b="1" dirty="0" smtClean="0"/>
          </a:p>
          <a:p>
            <a:pPr marL="285750" indent="-285750">
              <a:buFont typeface="Arial" panose="020B0604020202020204" pitchFamily="34" charset="0"/>
              <a:buChar char="•"/>
            </a:pPr>
            <a:r>
              <a:rPr lang="en-US" sz="2400" b="1" dirty="0"/>
              <a:t>Integrating local and regional processes</a:t>
            </a:r>
          </a:p>
          <a:p>
            <a:pPr marL="742950" lvl="1" indent="-285750">
              <a:buFont typeface="Arial" panose="020B0604020202020204" pitchFamily="34" charset="0"/>
              <a:buChar char="•"/>
            </a:pPr>
            <a:r>
              <a:rPr lang="en-US" sz="2400" b="1" dirty="0"/>
              <a:t>Explicit focus on scale and scaling</a:t>
            </a:r>
          </a:p>
          <a:p>
            <a:pPr marL="742950" lvl="1" indent="-285750">
              <a:buFont typeface="Arial" panose="020B0604020202020204" pitchFamily="34" charset="0"/>
              <a:buChar char="•"/>
            </a:pPr>
            <a:r>
              <a:rPr lang="en-US" sz="2400" b="1" dirty="0"/>
              <a:t>Connections to </a:t>
            </a:r>
            <a:r>
              <a:rPr lang="en-US" sz="2400" b="1" dirty="0" err="1"/>
              <a:t>macroecology</a:t>
            </a:r>
            <a:endParaRPr lang="en-US" sz="2400" b="1" dirty="0"/>
          </a:p>
          <a:p>
            <a:endParaRPr lang="en-US" sz="2400" b="1" dirty="0" smtClean="0"/>
          </a:p>
          <a:p>
            <a:pPr marL="285750" indent="-285750">
              <a:buFont typeface="Arial" panose="020B0604020202020204" pitchFamily="34" charset="0"/>
              <a:buChar char="•"/>
            </a:pPr>
            <a:r>
              <a:rPr lang="en-US" sz="2400" b="1" dirty="0" smtClean="0"/>
              <a:t>Focus on pattern/process integration</a:t>
            </a:r>
            <a:endParaRPr lang="en-US" sz="2400" b="1" dirty="0"/>
          </a:p>
          <a:p>
            <a:pPr lvl="1"/>
            <a:endParaRPr lang="en-US" sz="2400" b="1" dirty="0" smtClean="0"/>
          </a:p>
          <a:p>
            <a:pPr marL="285750" indent="-285750">
              <a:buFont typeface="Arial" panose="020B0604020202020204" pitchFamily="34" charset="0"/>
              <a:buChar char="•"/>
            </a:pPr>
            <a:r>
              <a:rPr lang="en-US" sz="2400" b="1" dirty="0" smtClean="0"/>
              <a:t>Integrating temporal patterns and processes</a:t>
            </a:r>
          </a:p>
          <a:p>
            <a:pPr marL="742950" lvl="1" indent="-285750">
              <a:buFont typeface="Arial" panose="020B0604020202020204" pitchFamily="34" charset="0"/>
              <a:buChar char="•"/>
            </a:pPr>
            <a:r>
              <a:rPr lang="en-US" sz="2400" b="1" dirty="0" smtClean="0"/>
              <a:t>Stability, dynamics</a:t>
            </a:r>
          </a:p>
          <a:p>
            <a:endParaRPr lang="en-US" sz="2400" b="1" dirty="0"/>
          </a:p>
          <a:p>
            <a:pPr marL="285750" indent="-285750">
              <a:buFont typeface="Arial" panose="020B0604020202020204" pitchFamily="34" charset="0"/>
              <a:buChar char="•"/>
            </a:pPr>
            <a:r>
              <a:rPr lang="en-US" sz="2400" b="1" dirty="0" smtClean="0"/>
              <a:t>Connections to applied problems—Biodiversity change</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smtClean="0"/>
              <a:t>Integration of food webs, mutualisms, disease, parasites, etc.</a:t>
            </a:r>
          </a:p>
          <a:p>
            <a:pPr marL="742950" lvl="1" indent="-285750">
              <a:buFont typeface="Arial" panose="020B0604020202020204" pitchFamily="34" charset="0"/>
              <a:buChar char="•"/>
            </a:pPr>
            <a:endParaRPr lang="en-US" sz="2400" b="1" dirty="0"/>
          </a:p>
        </p:txBody>
      </p:sp>
      <p:sp>
        <p:nvSpPr>
          <p:cNvPr id="4" name="Rectangle 3"/>
          <p:cNvSpPr/>
          <p:nvPr/>
        </p:nvSpPr>
        <p:spPr>
          <a:xfrm>
            <a:off x="6096000" y="917139"/>
            <a:ext cx="6096000" cy="4524315"/>
          </a:xfrm>
          <a:prstGeom prst="rect">
            <a:avLst/>
          </a:prstGeom>
        </p:spPr>
        <p:txBody>
          <a:bodyPr>
            <a:spAutoFit/>
          </a:bodyPr>
          <a:lstStyle/>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BEF research becoming more </a:t>
            </a:r>
            <a:r>
              <a:rPr lang="en-US" sz="2400" b="1" dirty="0" smtClean="0"/>
              <a:t>sophisticated</a:t>
            </a:r>
          </a:p>
          <a:p>
            <a:pPr marL="742950" lvl="1" indent="-285750">
              <a:buFont typeface="Arial" panose="020B0604020202020204" pitchFamily="34" charset="0"/>
              <a:buChar char="•"/>
            </a:pPr>
            <a:r>
              <a:rPr lang="en-US" sz="2400" b="1" dirty="0" smtClean="0"/>
              <a:t>Bi-directional processes, natural environments </a:t>
            </a: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Efforts towards synthesis (often big data)</a:t>
            </a:r>
          </a:p>
          <a:p>
            <a:pPr marL="742950" lvl="1" indent="-285750">
              <a:buFont typeface="Arial" panose="020B0604020202020204" pitchFamily="34" charset="0"/>
              <a:buChar char="•"/>
            </a:pPr>
            <a:r>
              <a:rPr lang="en-US" sz="2400" b="1" dirty="0" smtClean="0"/>
              <a:t>Data standardization</a:t>
            </a:r>
          </a:p>
          <a:p>
            <a:pPr marL="742950" lvl="1"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Strong analytical tools</a:t>
            </a:r>
          </a:p>
          <a:p>
            <a:pPr marL="742950" lvl="1" indent="-285750">
              <a:buFont typeface="Arial" panose="020B0604020202020204" pitchFamily="34" charset="0"/>
              <a:buChar char="•"/>
            </a:pPr>
            <a:r>
              <a:rPr lang="en-US" sz="2400" b="1" dirty="0"/>
              <a:t>GLMM</a:t>
            </a:r>
          </a:p>
          <a:p>
            <a:pPr marL="742950" lvl="1" indent="-285750">
              <a:buFont typeface="Arial" panose="020B0604020202020204" pitchFamily="34" charset="0"/>
              <a:buChar char="•"/>
            </a:pPr>
            <a:r>
              <a:rPr lang="en-US" sz="2400" b="1" dirty="0"/>
              <a:t>Hierarchical modelling </a:t>
            </a:r>
            <a:r>
              <a:rPr lang="en-US" sz="2400" b="1" dirty="0" smtClean="0"/>
              <a:t>(Bayesian</a:t>
            </a:r>
            <a:r>
              <a:rPr lang="en-US" sz="2400" b="1" dirty="0"/>
              <a:t>)</a:t>
            </a:r>
          </a:p>
          <a:p>
            <a:pPr marL="742950" lvl="1" indent="-285750">
              <a:buFont typeface="Arial" panose="020B0604020202020204" pitchFamily="34" charset="0"/>
              <a:buChar char="•"/>
            </a:pPr>
            <a:r>
              <a:rPr lang="en-US" sz="2400" b="1" dirty="0"/>
              <a:t>Machine learning</a:t>
            </a:r>
          </a:p>
        </p:txBody>
      </p:sp>
    </p:spTree>
    <p:extLst>
      <p:ext uri="{BB962C8B-B14F-4D97-AF65-F5344CB8AC3E}">
        <p14:creationId xmlns:p14="http://schemas.microsoft.com/office/powerpoint/2010/main" val="2821910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rot="19728370">
            <a:off x="1612190" y="3797454"/>
            <a:ext cx="631274" cy="533295"/>
          </a:xfrm>
          <a:prstGeom prst="rect">
            <a:avLst/>
          </a:prstGeom>
        </p:spPr>
      </p:pic>
      <p:pic>
        <p:nvPicPr>
          <p:cNvPr id="14" name="Picture 13"/>
          <p:cNvPicPr>
            <a:picLocks noChangeAspect="1"/>
          </p:cNvPicPr>
          <p:nvPr/>
        </p:nvPicPr>
        <p:blipFill>
          <a:blip r:embed="rId2"/>
          <a:stretch>
            <a:fillRect/>
          </a:stretch>
        </p:blipFill>
        <p:spPr>
          <a:xfrm>
            <a:off x="1935453" y="4500172"/>
            <a:ext cx="586423" cy="495405"/>
          </a:xfrm>
          <a:prstGeom prst="rect">
            <a:avLst/>
          </a:prstGeom>
        </p:spPr>
      </p:pic>
      <p:pic>
        <p:nvPicPr>
          <p:cNvPr id="15" name="Picture 14"/>
          <p:cNvPicPr>
            <a:picLocks noChangeAspect="1"/>
          </p:cNvPicPr>
          <p:nvPr/>
        </p:nvPicPr>
        <p:blipFill>
          <a:blip r:embed="rId3"/>
          <a:stretch>
            <a:fillRect/>
          </a:stretch>
        </p:blipFill>
        <p:spPr>
          <a:xfrm>
            <a:off x="1167639" y="3457238"/>
            <a:ext cx="559321" cy="249365"/>
          </a:xfrm>
          <a:prstGeom prst="rect">
            <a:avLst/>
          </a:prstGeom>
        </p:spPr>
      </p:pic>
      <p:pic>
        <p:nvPicPr>
          <p:cNvPr id="16" name="Picture 15"/>
          <p:cNvPicPr>
            <a:picLocks noChangeAspect="1"/>
          </p:cNvPicPr>
          <p:nvPr/>
        </p:nvPicPr>
        <p:blipFill>
          <a:blip r:embed="rId4"/>
          <a:stretch>
            <a:fillRect/>
          </a:stretch>
        </p:blipFill>
        <p:spPr>
          <a:xfrm>
            <a:off x="1275653" y="2786577"/>
            <a:ext cx="561566" cy="624841"/>
          </a:xfrm>
          <a:prstGeom prst="rect">
            <a:avLst/>
          </a:prstGeom>
        </p:spPr>
      </p:pic>
      <p:sp>
        <p:nvSpPr>
          <p:cNvPr id="17" name="TextBox 16"/>
          <p:cNvSpPr txBox="1"/>
          <p:nvPr/>
        </p:nvSpPr>
        <p:spPr>
          <a:xfrm>
            <a:off x="7378376" y="-78813"/>
            <a:ext cx="2811230"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Organism/individual</a:t>
            </a:r>
          </a:p>
          <a:p>
            <a:pPr marL="742950" lvl="1" indent="-285750">
              <a:buFont typeface="Arial" panose="020B0604020202020204" pitchFamily="34" charset="0"/>
              <a:buChar char="•"/>
            </a:pPr>
            <a:r>
              <a:rPr lang="en-US" dirty="0" smtClean="0"/>
              <a:t>Fitness</a:t>
            </a:r>
          </a:p>
          <a:p>
            <a:pPr marL="742950" lvl="1" indent="-285750">
              <a:buFont typeface="Arial" panose="020B0604020202020204" pitchFamily="34" charset="0"/>
              <a:buChar char="•"/>
            </a:pPr>
            <a:r>
              <a:rPr lang="en-US" dirty="0" smtClean="0"/>
              <a:t>Behavior</a:t>
            </a:r>
          </a:p>
          <a:p>
            <a:pPr marL="742950" lvl="1" indent="-285750">
              <a:buFont typeface="Arial" panose="020B0604020202020204" pitchFamily="34" charset="0"/>
              <a:buChar char="•"/>
            </a:pPr>
            <a:r>
              <a:rPr lang="en-US" dirty="0" smtClean="0"/>
              <a:t>Physiology</a:t>
            </a:r>
          </a:p>
          <a:p>
            <a:pPr marL="742950" lvl="1" indent="-285750">
              <a:buFont typeface="Arial" panose="020B0604020202020204" pitchFamily="34" charset="0"/>
              <a:buChar char="•"/>
            </a:pPr>
            <a:r>
              <a:rPr lang="en-US" dirty="0" smtClean="0"/>
              <a:t>Etcetera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p:txBody>
      </p:sp>
      <p:pic>
        <p:nvPicPr>
          <p:cNvPr id="18" name="Picture 17"/>
          <p:cNvPicPr>
            <a:picLocks noChangeAspect="1"/>
          </p:cNvPicPr>
          <p:nvPr/>
        </p:nvPicPr>
        <p:blipFill>
          <a:blip r:embed="rId3"/>
          <a:stretch>
            <a:fillRect/>
          </a:stretch>
        </p:blipFill>
        <p:spPr>
          <a:xfrm>
            <a:off x="2091279" y="4081294"/>
            <a:ext cx="452496" cy="353795"/>
          </a:xfrm>
          <a:prstGeom prst="rect">
            <a:avLst/>
          </a:prstGeom>
        </p:spPr>
      </p:pic>
      <p:pic>
        <p:nvPicPr>
          <p:cNvPr id="20" name="Picture 19"/>
          <p:cNvPicPr>
            <a:picLocks noChangeAspect="1"/>
          </p:cNvPicPr>
          <p:nvPr/>
        </p:nvPicPr>
        <p:blipFill>
          <a:blip r:embed="rId5"/>
          <a:stretch>
            <a:fillRect/>
          </a:stretch>
        </p:blipFill>
        <p:spPr>
          <a:xfrm>
            <a:off x="2611507" y="5375490"/>
            <a:ext cx="707162" cy="636446"/>
          </a:xfrm>
          <a:prstGeom prst="rect">
            <a:avLst/>
          </a:prstGeom>
        </p:spPr>
      </p:pic>
      <p:pic>
        <p:nvPicPr>
          <p:cNvPr id="21" name="Picture 20"/>
          <p:cNvPicPr>
            <a:picLocks noChangeAspect="1"/>
          </p:cNvPicPr>
          <p:nvPr/>
        </p:nvPicPr>
        <p:blipFill>
          <a:blip r:embed="rId6"/>
          <a:stretch>
            <a:fillRect/>
          </a:stretch>
        </p:blipFill>
        <p:spPr>
          <a:xfrm>
            <a:off x="1251001" y="6034574"/>
            <a:ext cx="858062" cy="602314"/>
          </a:xfrm>
          <a:prstGeom prst="rect">
            <a:avLst/>
          </a:prstGeom>
        </p:spPr>
      </p:pic>
      <p:pic>
        <p:nvPicPr>
          <p:cNvPr id="23" name="Picture 22"/>
          <p:cNvPicPr>
            <a:picLocks noChangeAspect="1"/>
          </p:cNvPicPr>
          <p:nvPr/>
        </p:nvPicPr>
        <p:blipFill>
          <a:blip r:embed="rId7"/>
          <a:stretch>
            <a:fillRect/>
          </a:stretch>
        </p:blipFill>
        <p:spPr>
          <a:xfrm>
            <a:off x="1087937" y="4326316"/>
            <a:ext cx="770197" cy="770197"/>
          </a:xfrm>
          <a:prstGeom prst="rect">
            <a:avLst/>
          </a:prstGeom>
        </p:spPr>
      </p:pic>
      <p:pic>
        <p:nvPicPr>
          <p:cNvPr id="24" name="Picture 23"/>
          <p:cNvPicPr>
            <a:picLocks noChangeAspect="1"/>
          </p:cNvPicPr>
          <p:nvPr/>
        </p:nvPicPr>
        <p:blipFill>
          <a:blip r:embed="rId7"/>
          <a:stretch>
            <a:fillRect/>
          </a:stretch>
        </p:blipFill>
        <p:spPr>
          <a:xfrm>
            <a:off x="1697746" y="2871865"/>
            <a:ext cx="862324" cy="862324"/>
          </a:xfrm>
          <a:prstGeom prst="rect">
            <a:avLst/>
          </a:prstGeom>
        </p:spPr>
      </p:pic>
      <p:pic>
        <p:nvPicPr>
          <p:cNvPr id="25" name="Picture 24"/>
          <p:cNvPicPr>
            <a:picLocks noChangeAspect="1"/>
          </p:cNvPicPr>
          <p:nvPr/>
        </p:nvPicPr>
        <p:blipFill>
          <a:blip r:embed="rId7"/>
          <a:stretch>
            <a:fillRect/>
          </a:stretch>
        </p:blipFill>
        <p:spPr>
          <a:xfrm>
            <a:off x="1104681" y="3902590"/>
            <a:ext cx="520809" cy="520809"/>
          </a:xfrm>
          <a:prstGeom prst="rect">
            <a:avLst/>
          </a:prstGeom>
        </p:spPr>
      </p:pic>
      <p:pic>
        <p:nvPicPr>
          <p:cNvPr id="26" name="Picture 25"/>
          <p:cNvPicPr>
            <a:picLocks noChangeAspect="1"/>
          </p:cNvPicPr>
          <p:nvPr/>
        </p:nvPicPr>
        <p:blipFill>
          <a:blip r:embed="rId7"/>
          <a:stretch>
            <a:fillRect/>
          </a:stretch>
        </p:blipFill>
        <p:spPr>
          <a:xfrm>
            <a:off x="2580816" y="4218171"/>
            <a:ext cx="672777" cy="672777"/>
          </a:xfrm>
          <a:prstGeom prst="rect">
            <a:avLst/>
          </a:prstGeom>
        </p:spPr>
      </p:pic>
      <p:pic>
        <p:nvPicPr>
          <p:cNvPr id="27" name="Picture 26"/>
          <p:cNvPicPr>
            <a:picLocks noChangeAspect="1"/>
          </p:cNvPicPr>
          <p:nvPr/>
        </p:nvPicPr>
        <p:blipFill>
          <a:blip r:embed="rId7"/>
          <a:stretch>
            <a:fillRect/>
          </a:stretch>
        </p:blipFill>
        <p:spPr>
          <a:xfrm rot="20660163">
            <a:off x="2498099" y="2946299"/>
            <a:ext cx="728719" cy="728719"/>
          </a:xfrm>
          <a:prstGeom prst="rect">
            <a:avLst/>
          </a:prstGeom>
        </p:spPr>
      </p:pic>
      <p:sp>
        <p:nvSpPr>
          <p:cNvPr id="28" name="TextBox 27"/>
          <p:cNvSpPr txBox="1"/>
          <p:nvPr/>
        </p:nvSpPr>
        <p:spPr>
          <a:xfrm>
            <a:off x="9464315" y="788958"/>
            <a:ext cx="266224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Population/ </a:t>
            </a:r>
            <a:r>
              <a:rPr lang="en-US" dirty="0" err="1" smtClean="0"/>
              <a:t>Metapopulation</a:t>
            </a:r>
            <a:endParaRPr lang="en-US" dirty="0" smtClean="0"/>
          </a:p>
          <a:p>
            <a:pPr marL="742950" lvl="1" indent="-285750">
              <a:buFont typeface="Arial" panose="020B0604020202020204" pitchFamily="34" charset="0"/>
              <a:buChar char="•"/>
            </a:pPr>
            <a:r>
              <a:rPr lang="en-US" dirty="0" smtClean="0"/>
              <a:t>Abundance </a:t>
            </a:r>
          </a:p>
          <a:p>
            <a:pPr marL="742950" lvl="1" indent="-285750">
              <a:buFont typeface="Arial" panose="020B0604020202020204" pitchFamily="34" charset="0"/>
              <a:buChar char="•"/>
            </a:pPr>
            <a:r>
              <a:rPr lang="en-US" dirty="0" smtClean="0"/>
              <a:t>Growth/dynamics</a:t>
            </a:r>
          </a:p>
          <a:p>
            <a:pPr marL="742950" lvl="1" indent="-285750">
              <a:buFont typeface="Arial" panose="020B0604020202020204" pitchFamily="34" charset="0"/>
              <a:buChar char="•"/>
            </a:pPr>
            <a:r>
              <a:rPr lang="en-US" dirty="0" smtClean="0"/>
              <a:t>Distribution</a:t>
            </a:r>
            <a:endParaRPr lang="en-US" dirty="0"/>
          </a:p>
          <a:p>
            <a:pPr marL="285750" indent="-285750">
              <a:buFont typeface="Arial" panose="020B0604020202020204" pitchFamily="34" charset="0"/>
              <a:buChar char="•"/>
            </a:pPr>
            <a:endParaRPr lang="en-US" dirty="0" smtClean="0"/>
          </a:p>
        </p:txBody>
      </p:sp>
      <p:pic>
        <p:nvPicPr>
          <p:cNvPr id="29" name="Picture 28"/>
          <p:cNvPicPr>
            <a:picLocks noChangeAspect="1"/>
          </p:cNvPicPr>
          <p:nvPr/>
        </p:nvPicPr>
        <p:blipFill>
          <a:blip r:embed="rId8"/>
          <a:stretch>
            <a:fillRect/>
          </a:stretch>
        </p:blipFill>
        <p:spPr>
          <a:xfrm>
            <a:off x="2324518" y="5503347"/>
            <a:ext cx="360915" cy="686487"/>
          </a:xfrm>
          <a:prstGeom prst="rect">
            <a:avLst/>
          </a:prstGeom>
        </p:spPr>
      </p:pic>
      <p:pic>
        <p:nvPicPr>
          <p:cNvPr id="30" name="Picture 29"/>
          <p:cNvPicPr>
            <a:picLocks noChangeAspect="1"/>
          </p:cNvPicPr>
          <p:nvPr/>
        </p:nvPicPr>
        <p:blipFill>
          <a:blip r:embed="rId9"/>
          <a:stretch>
            <a:fillRect/>
          </a:stretch>
        </p:blipFill>
        <p:spPr>
          <a:xfrm>
            <a:off x="1860721" y="5436958"/>
            <a:ext cx="517917" cy="517917"/>
          </a:xfrm>
          <a:prstGeom prst="rect">
            <a:avLst/>
          </a:prstGeom>
        </p:spPr>
      </p:pic>
      <p:pic>
        <p:nvPicPr>
          <p:cNvPr id="31" name="Picture 30"/>
          <p:cNvPicPr>
            <a:picLocks noChangeAspect="1"/>
          </p:cNvPicPr>
          <p:nvPr/>
        </p:nvPicPr>
        <p:blipFill>
          <a:blip r:embed="rId8"/>
          <a:stretch>
            <a:fillRect/>
          </a:stretch>
        </p:blipFill>
        <p:spPr>
          <a:xfrm>
            <a:off x="2690444" y="6046687"/>
            <a:ext cx="461462" cy="740425"/>
          </a:xfrm>
          <a:prstGeom prst="rect">
            <a:avLst/>
          </a:prstGeom>
        </p:spPr>
      </p:pic>
      <p:pic>
        <p:nvPicPr>
          <p:cNvPr id="32" name="Picture 31"/>
          <p:cNvPicPr>
            <a:picLocks noChangeAspect="1"/>
          </p:cNvPicPr>
          <p:nvPr/>
        </p:nvPicPr>
        <p:blipFill>
          <a:blip r:embed="rId8"/>
          <a:stretch>
            <a:fillRect/>
          </a:stretch>
        </p:blipFill>
        <p:spPr>
          <a:xfrm>
            <a:off x="1935242" y="6046687"/>
            <a:ext cx="416044" cy="667551"/>
          </a:xfrm>
          <a:prstGeom prst="rect">
            <a:avLst/>
          </a:prstGeom>
        </p:spPr>
      </p:pic>
      <p:pic>
        <p:nvPicPr>
          <p:cNvPr id="33" name="Picture 32"/>
          <p:cNvPicPr>
            <a:picLocks noChangeAspect="1"/>
          </p:cNvPicPr>
          <p:nvPr/>
        </p:nvPicPr>
        <p:blipFill>
          <a:blip r:embed="rId5"/>
          <a:stretch>
            <a:fillRect/>
          </a:stretch>
        </p:blipFill>
        <p:spPr>
          <a:xfrm>
            <a:off x="1300736" y="5411789"/>
            <a:ext cx="543912" cy="489521"/>
          </a:xfrm>
          <a:prstGeom prst="rect">
            <a:avLst/>
          </a:prstGeom>
        </p:spPr>
      </p:pic>
      <p:pic>
        <p:nvPicPr>
          <p:cNvPr id="34" name="Picture 33"/>
          <p:cNvPicPr>
            <a:picLocks noChangeAspect="1"/>
          </p:cNvPicPr>
          <p:nvPr/>
        </p:nvPicPr>
        <p:blipFill>
          <a:blip r:embed="rId10"/>
          <a:stretch>
            <a:fillRect/>
          </a:stretch>
        </p:blipFill>
        <p:spPr>
          <a:xfrm flipH="1">
            <a:off x="587557" y="1441137"/>
            <a:ext cx="1435942" cy="580920"/>
          </a:xfrm>
          <a:prstGeom prst="rect">
            <a:avLst/>
          </a:prstGeom>
        </p:spPr>
      </p:pic>
      <p:pic>
        <p:nvPicPr>
          <p:cNvPr id="35" name="Picture 34"/>
          <p:cNvPicPr>
            <a:picLocks noChangeAspect="1"/>
          </p:cNvPicPr>
          <p:nvPr/>
        </p:nvPicPr>
        <p:blipFill>
          <a:blip r:embed="rId11"/>
          <a:stretch>
            <a:fillRect/>
          </a:stretch>
        </p:blipFill>
        <p:spPr>
          <a:xfrm>
            <a:off x="1278200" y="387209"/>
            <a:ext cx="1074315" cy="630656"/>
          </a:xfrm>
          <a:prstGeom prst="rect">
            <a:avLst/>
          </a:prstGeom>
        </p:spPr>
      </p:pic>
      <p:pic>
        <p:nvPicPr>
          <p:cNvPr id="39" name="Picture 38"/>
          <p:cNvPicPr>
            <a:picLocks noChangeAspect="1"/>
          </p:cNvPicPr>
          <p:nvPr/>
        </p:nvPicPr>
        <p:blipFill>
          <a:blip r:embed="rId12"/>
          <a:stretch>
            <a:fillRect/>
          </a:stretch>
        </p:blipFill>
        <p:spPr>
          <a:xfrm>
            <a:off x="1563187" y="1852414"/>
            <a:ext cx="1146886" cy="680080"/>
          </a:xfrm>
          <a:prstGeom prst="rect">
            <a:avLst/>
          </a:prstGeom>
        </p:spPr>
      </p:pic>
      <p:pic>
        <p:nvPicPr>
          <p:cNvPr id="40" name="Picture 39"/>
          <p:cNvPicPr>
            <a:picLocks noChangeAspect="1"/>
          </p:cNvPicPr>
          <p:nvPr/>
        </p:nvPicPr>
        <p:blipFill>
          <a:blip r:embed="rId11"/>
          <a:stretch>
            <a:fillRect/>
          </a:stretch>
        </p:blipFill>
        <p:spPr>
          <a:xfrm>
            <a:off x="2173392" y="375614"/>
            <a:ext cx="1074315" cy="630656"/>
          </a:xfrm>
          <a:prstGeom prst="rect">
            <a:avLst/>
          </a:prstGeom>
        </p:spPr>
      </p:pic>
      <p:pic>
        <p:nvPicPr>
          <p:cNvPr id="41" name="Picture 40"/>
          <p:cNvPicPr>
            <a:picLocks noChangeAspect="1"/>
          </p:cNvPicPr>
          <p:nvPr/>
        </p:nvPicPr>
        <p:blipFill>
          <a:blip r:embed="rId11"/>
          <a:stretch>
            <a:fillRect/>
          </a:stretch>
        </p:blipFill>
        <p:spPr>
          <a:xfrm flipH="1">
            <a:off x="2151674" y="1446159"/>
            <a:ext cx="1141359" cy="670013"/>
          </a:xfrm>
          <a:prstGeom prst="rect">
            <a:avLst/>
          </a:prstGeom>
        </p:spPr>
      </p:pic>
      <p:pic>
        <p:nvPicPr>
          <p:cNvPr id="42" name="Picture 41"/>
          <p:cNvPicPr>
            <a:picLocks noChangeAspect="1"/>
          </p:cNvPicPr>
          <p:nvPr/>
        </p:nvPicPr>
        <p:blipFill>
          <a:blip r:embed="rId12"/>
          <a:stretch>
            <a:fillRect/>
          </a:stretch>
        </p:blipFill>
        <p:spPr>
          <a:xfrm>
            <a:off x="1315010" y="946274"/>
            <a:ext cx="943031" cy="719847"/>
          </a:xfrm>
          <a:prstGeom prst="rect">
            <a:avLst/>
          </a:prstGeom>
        </p:spPr>
      </p:pic>
      <p:sp>
        <p:nvSpPr>
          <p:cNvPr id="43" name="Rectangle 42"/>
          <p:cNvSpPr/>
          <p:nvPr/>
        </p:nvSpPr>
        <p:spPr>
          <a:xfrm>
            <a:off x="1082060" y="121920"/>
            <a:ext cx="6017623" cy="6736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734017" y="2238014"/>
            <a:ext cx="3602157"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Community/</a:t>
            </a:r>
            <a:r>
              <a:rPr lang="en-US" dirty="0" err="1" smtClean="0"/>
              <a:t>Metacommunity</a:t>
            </a:r>
            <a:endParaRPr lang="en-US" dirty="0" smtClean="0"/>
          </a:p>
          <a:p>
            <a:pPr marL="742950" lvl="1" indent="-285750">
              <a:buFont typeface="Arial" panose="020B0604020202020204" pitchFamily="34" charset="0"/>
              <a:buChar char="•"/>
            </a:pPr>
            <a:r>
              <a:rPr lang="en-US" dirty="0" smtClean="0"/>
              <a:t>Coexistence/Assembly</a:t>
            </a:r>
          </a:p>
          <a:p>
            <a:pPr marL="742950" lvl="1" indent="-285750">
              <a:buFont typeface="Arial" panose="020B0604020202020204" pitchFamily="34" charset="0"/>
              <a:buChar char="•"/>
            </a:pPr>
            <a:r>
              <a:rPr lang="en-US" dirty="0" smtClean="0"/>
              <a:t>Richness/diversity/Evenness</a:t>
            </a:r>
          </a:p>
          <a:p>
            <a:pPr marL="742950" lvl="1" indent="-285750">
              <a:buFont typeface="Arial" panose="020B0604020202020204" pitchFamily="34" charset="0"/>
              <a:buChar char="•"/>
            </a:pPr>
            <a:r>
              <a:rPr lang="en-US" dirty="0" smtClean="0"/>
              <a:t>Scale and Beta-Diversity</a:t>
            </a:r>
          </a:p>
          <a:p>
            <a:pPr marL="285750" indent="-285750">
              <a:buFont typeface="Arial" panose="020B0604020202020204" pitchFamily="34" charset="0"/>
              <a:buChar char="•"/>
            </a:pPr>
            <a:r>
              <a:rPr lang="en-US" dirty="0" smtClean="0"/>
              <a:t>Change through time (stability)</a:t>
            </a:r>
          </a:p>
          <a:p>
            <a:pPr marL="285750" indent="-285750">
              <a:buFont typeface="Arial" panose="020B0604020202020204" pitchFamily="34" charset="0"/>
              <a:buChar char="•"/>
            </a:pPr>
            <a:r>
              <a:rPr lang="en-US" dirty="0" smtClean="0"/>
              <a:t>Food Webs and trophic structure (also mutualisms)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Biodiversity and ecosystem functioning (BEF)</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Ecosystem fluxes and cycles</a:t>
            </a:r>
          </a:p>
        </p:txBody>
      </p:sp>
      <p:pic>
        <p:nvPicPr>
          <p:cNvPr id="47" name="Picture 46"/>
          <p:cNvPicPr>
            <a:picLocks noChangeAspect="1"/>
          </p:cNvPicPr>
          <p:nvPr/>
        </p:nvPicPr>
        <p:blipFill>
          <a:blip r:embed="rId13"/>
          <a:stretch>
            <a:fillRect/>
          </a:stretch>
        </p:blipFill>
        <p:spPr>
          <a:xfrm flipH="1">
            <a:off x="3495719" y="1391268"/>
            <a:ext cx="582727" cy="582727"/>
          </a:xfrm>
          <a:prstGeom prst="rect">
            <a:avLst/>
          </a:prstGeom>
        </p:spPr>
      </p:pic>
      <p:pic>
        <p:nvPicPr>
          <p:cNvPr id="48" name="Picture 47"/>
          <p:cNvPicPr>
            <a:picLocks noChangeAspect="1"/>
          </p:cNvPicPr>
          <p:nvPr/>
        </p:nvPicPr>
        <p:blipFill>
          <a:blip r:embed="rId13"/>
          <a:stretch>
            <a:fillRect/>
          </a:stretch>
        </p:blipFill>
        <p:spPr>
          <a:xfrm flipH="1">
            <a:off x="3891538" y="2332524"/>
            <a:ext cx="582727" cy="582727"/>
          </a:xfrm>
          <a:prstGeom prst="rect">
            <a:avLst/>
          </a:prstGeom>
        </p:spPr>
      </p:pic>
      <p:pic>
        <p:nvPicPr>
          <p:cNvPr id="49" name="Picture 48"/>
          <p:cNvPicPr>
            <a:picLocks noChangeAspect="1"/>
          </p:cNvPicPr>
          <p:nvPr/>
        </p:nvPicPr>
        <p:blipFill>
          <a:blip r:embed="rId13"/>
          <a:stretch>
            <a:fillRect/>
          </a:stretch>
        </p:blipFill>
        <p:spPr>
          <a:xfrm flipH="1">
            <a:off x="3505216" y="3403108"/>
            <a:ext cx="582727" cy="582727"/>
          </a:xfrm>
          <a:prstGeom prst="rect">
            <a:avLst/>
          </a:prstGeom>
        </p:spPr>
      </p:pic>
      <p:pic>
        <p:nvPicPr>
          <p:cNvPr id="50" name="Picture 49"/>
          <p:cNvPicPr>
            <a:picLocks noChangeAspect="1"/>
          </p:cNvPicPr>
          <p:nvPr/>
        </p:nvPicPr>
        <p:blipFill>
          <a:blip r:embed="rId13"/>
          <a:stretch>
            <a:fillRect/>
          </a:stretch>
        </p:blipFill>
        <p:spPr>
          <a:xfrm flipH="1">
            <a:off x="3982360" y="4569254"/>
            <a:ext cx="582727" cy="582727"/>
          </a:xfrm>
          <a:prstGeom prst="rect">
            <a:avLst/>
          </a:prstGeom>
        </p:spPr>
      </p:pic>
      <p:pic>
        <p:nvPicPr>
          <p:cNvPr id="51" name="Picture 50"/>
          <p:cNvPicPr>
            <a:picLocks noChangeAspect="1"/>
          </p:cNvPicPr>
          <p:nvPr/>
        </p:nvPicPr>
        <p:blipFill>
          <a:blip r:embed="rId13"/>
          <a:stretch>
            <a:fillRect/>
          </a:stretch>
        </p:blipFill>
        <p:spPr>
          <a:xfrm flipH="1">
            <a:off x="3855733" y="5721387"/>
            <a:ext cx="689297" cy="689297"/>
          </a:xfrm>
          <a:prstGeom prst="rect">
            <a:avLst/>
          </a:prstGeom>
        </p:spPr>
      </p:pic>
      <p:pic>
        <p:nvPicPr>
          <p:cNvPr id="52" name="Picture 51"/>
          <p:cNvPicPr>
            <a:picLocks noChangeAspect="1"/>
          </p:cNvPicPr>
          <p:nvPr/>
        </p:nvPicPr>
        <p:blipFill>
          <a:blip r:embed="rId13"/>
          <a:stretch>
            <a:fillRect/>
          </a:stretch>
        </p:blipFill>
        <p:spPr>
          <a:xfrm flipH="1">
            <a:off x="3690997" y="277861"/>
            <a:ext cx="582727" cy="582727"/>
          </a:xfrm>
          <a:prstGeom prst="rect">
            <a:avLst/>
          </a:prstGeom>
        </p:spPr>
      </p:pic>
      <p:pic>
        <p:nvPicPr>
          <p:cNvPr id="55" name="Picture 54"/>
          <p:cNvPicPr>
            <a:picLocks noChangeAspect="1"/>
          </p:cNvPicPr>
          <p:nvPr/>
        </p:nvPicPr>
        <p:blipFill>
          <a:blip r:embed="rId2"/>
          <a:stretch>
            <a:fillRect/>
          </a:stretch>
        </p:blipFill>
        <p:spPr>
          <a:xfrm>
            <a:off x="5426436" y="4704842"/>
            <a:ext cx="586423" cy="495405"/>
          </a:xfrm>
          <a:prstGeom prst="rect">
            <a:avLst/>
          </a:prstGeom>
        </p:spPr>
      </p:pic>
      <p:pic>
        <p:nvPicPr>
          <p:cNvPr id="56" name="Picture 55"/>
          <p:cNvPicPr>
            <a:picLocks noChangeAspect="1"/>
          </p:cNvPicPr>
          <p:nvPr/>
        </p:nvPicPr>
        <p:blipFill>
          <a:blip r:embed="rId3"/>
          <a:stretch>
            <a:fillRect/>
          </a:stretch>
        </p:blipFill>
        <p:spPr>
          <a:xfrm>
            <a:off x="4658622" y="3661908"/>
            <a:ext cx="559321" cy="249365"/>
          </a:xfrm>
          <a:prstGeom prst="rect">
            <a:avLst/>
          </a:prstGeom>
        </p:spPr>
      </p:pic>
      <p:pic>
        <p:nvPicPr>
          <p:cNvPr id="57" name="Picture 56"/>
          <p:cNvPicPr>
            <a:picLocks noChangeAspect="1"/>
          </p:cNvPicPr>
          <p:nvPr/>
        </p:nvPicPr>
        <p:blipFill>
          <a:blip r:embed="rId4"/>
          <a:stretch>
            <a:fillRect/>
          </a:stretch>
        </p:blipFill>
        <p:spPr>
          <a:xfrm>
            <a:off x="4766636" y="2991247"/>
            <a:ext cx="561566" cy="624841"/>
          </a:xfrm>
          <a:prstGeom prst="rect">
            <a:avLst/>
          </a:prstGeom>
        </p:spPr>
      </p:pic>
      <p:pic>
        <p:nvPicPr>
          <p:cNvPr id="58" name="Picture 57"/>
          <p:cNvPicPr>
            <a:picLocks noChangeAspect="1"/>
          </p:cNvPicPr>
          <p:nvPr/>
        </p:nvPicPr>
        <p:blipFill>
          <a:blip r:embed="rId3"/>
          <a:stretch>
            <a:fillRect/>
          </a:stretch>
        </p:blipFill>
        <p:spPr>
          <a:xfrm>
            <a:off x="5906700" y="3797378"/>
            <a:ext cx="452496" cy="353795"/>
          </a:xfrm>
          <a:prstGeom prst="rect">
            <a:avLst/>
          </a:prstGeom>
        </p:spPr>
      </p:pic>
      <p:pic>
        <p:nvPicPr>
          <p:cNvPr id="59" name="Picture 58"/>
          <p:cNvPicPr>
            <a:picLocks noChangeAspect="1"/>
          </p:cNvPicPr>
          <p:nvPr/>
        </p:nvPicPr>
        <p:blipFill>
          <a:blip r:embed="rId5"/>
          <a:stretch>
            <a:fillRect/>
          </a:stretch>
        </p:blipFill>
        <p:spPr>
          <a:xfrm>
            <a:off x="6425305" y="5900597"/>
            <a:ext cx="707162" cy="636446"/>
          </a:xfrm>
          <a:prstGeom prst="rect">
            <a:avLst/>
          </a:prstGeom>
        </p:spPr>
      </p:pic>
      <p:pic>
        <p:nvPicPr>
          <p:cNvPr id="60" name="Picture 59"/>
          <p:cNvPicPr>
            <a:picLocks noChangeAspect="1"/>
          </p:cNvPicPr>
          <p:nvPr/>
        </p:nvPicPr>
        <p:blipFill>
          <a:blip r:embed="rId6"/>
          <a:stretch>
            <a:fillRect/>
          </a:stretch>
        </p:blipFill>
        <p:spPr>
          <a:xfrm>
            <a:off x="4631249" y="5937494"/>
            <a:ext cx="858062" cy="602314"/>
          </a:xfrm>
          <a:prstGeom prst="rect">
            <a:avLst/>
          </a:prstGeom>
        </p:spPr>
      </p:pic>
      <p:pic>
        <p:nvPicPr>
          <p:cNvPr id="62" name="Picture 61"/>
          <p:cNvPicPr>
            <a:picLocks noChangeAspect="1"/>
          </p:cNvPicPr>
          <p:nvPr/>
        </p:nvPicPr>
        <p:blipFill>
          <a:blip r:embed="rId7"/>
          <a:stretch>
            <a:fillRect/>
          </a:stretch>
        </p:blipFill>
        <p:spPr>
          <a:xfrm>
            <a:off x="5188729" y="3076535"/>
            <a:ext cx="862324" cy="862324"/>
          </a:xfrm>
          <a:prstGeom prst="rect">
            <a:avLst/>
          </a:prstGeom>
        </p:spPr>
      </p:pic>
      <p:pic>
        <p:nvPicPr>
          <p:cNvPr id="64" name="Picture 63"/>
          <p:cNvPicPr>
            <a:picLocks noChangeAspect="1"/>
          </p:cNvPicPr>
          <p:nvPr/>
        </p:nvPicPr>
        <p:blipFill>
          <a:blip r:embed="rId7"/>
          <a:stretch>
            <a:fillRect/>
          </a:stretch>
        </p:blipFill>
        <p:spPr>
          <a:xfrm>
            <a:off x="5961290" y="4321308"/>
            <a:ext cx="672777" cy="672777"/>
          </a:xfrm>
          <a:prstGeom prst="rect">
            <a:avLst/>
          </a:prstGeom>
        </p:spPr>
      </p:pic>
      <p:pic>
        <p:nvPicPr>
          <p:cNvPr id="66" name="Picture 65"/>
          <p:cNvPicPr>
            <a:picLocks noChangeAspect="1"/>
          </p:cNvPicPr>
          <p:nvPr/>
        </p:nvPicPr>
        <p:blipFill>
          <a:blip r:embed="rId8"/>
          <a:stretch>
            <a:fillRect/>
          </a:stretch>
        </p:blipFill>
        <p:spPr>
          <a:xfrm>
            <a:off x="5878210" y="5860023"/>
            <a:ext cx="360915" cy="686487"/>
          </a:xfrm>
          <a:prstGeom prst="rect">
            <a:avLst/>
          </a:prstGeom>
        </p:spPr>
      </p:pic>
      <p:pic>
        <p:nvPicPr>
          <p:cNvPr id="67" name="Picture 66"/>
          <p:cNvPicPr>
            <a:picLocks noChangeAspect="1"/>
          </p:cNvPicPr>
          <p:nvPr/>
        </p:nvPicPr>
        <p:blipFill>
          <a:blip r:embed="rId9"/>
          <a:stretch>
            <a:fillRect/>
          </a:stretch>
        </p:blipFill>
        <p:spPr>
          <a:xfrm>
            <a:off x="5663443" y="5538515"/>
            <a:ext cx="517917" cy="517917"/>
          </a:xfrm>
          <a:prstGeom prst="rect">
            <a:avLst/>
          </a:prstGeom>
        </p:spPr>
      </p:pic>
      <p:pic>
        <p:nvPicPr>
          <p:cNvPr id="68" name="Picture 67"/>
          <p:cNvPicPr>
            <a:picLocks noChangeAspect="1"/>
          </p:cNvPicPr>
          <p:nvPr/>
        </p:nvPicPr>
        <p:blipFill>
          <a:blip r:embed="rId8"/>
          <a:stretch>
            <a:fillRect/>
          </a:stretch>
        </p:blipFill>
        <p:spPr>
          <a:xfrm>
            <a:off x="6287891" y="5057048"/>
            <a:ext cx="461462" cy="740425"/>
          </a:xfrm>
          <a:prstGeom prst="rect">
            <a:avLst/>
          </a:prstGeom>
        </p:spPr>
      </p:pic>
      <p:pic>
        <p:nvPicPr>
          <p:cNvPr id="69" name="Picture 68"/>
          <p:cNvPicPr>
            <a:picLocks noChangeAspect="1"/>
          </p:cNvPicPr>
          <p:nvPr/>
        </p:nvPicPr>
        <p:blipFill>
          <a:blip r:embed="rId8"/>
          <a:stretch>
            <a:fillRect/>
          </a:stretch>
        </p:blipFill>
        <p:spPr>
          <a:xfrm>
            <a:off x="5445853" y="5869492"/>
            <a:ext cx="416044" cy="667551"/>
          </a:xfrm>
          <a:prstGeom prst="rect">
            <a:avLst/>
          </a:prstGeom>
        </p:spPr>
      </p:pic>
      <p:pic>
        <p:nvPicPr>
          <p:cNvPr id="70" name="Picture 69"/>
          <p:cNvPicPr>
            <a:picLocks noChangeAspect="1"/>
          </p:cNvPicPr>
          <p:nvPr/>
        </p:nvPicPr>
        <p:blipFill>
          <a:blip r:embed="rId5"/>
          <a:stretch>
            <a:fillRect/>
          </a:stretch>
        </p:blipFill>
        <p:spPr>
          <a:xfrm>
            <a:off x="5193915" y="5412589"/>
            <a:ext cx="543912" cy="489521"/>
          </a:xfrm>
          <a:prstGeom prst="rect">
            <a:avLst/>
          </a:prstGeom>
        </p:spPr>
      </p:pic>
      <p:pic>
        <p:nvPicPr>
          <p:cNvPr id="71" name="Picture 70"/>
          <p:cNvPicPr>
            <a:picLocks noChangeAspect="1"/>
          </p:cNvPicPr>
          <p:nvPr/>
        </p:nvPicPr>
        <p:blipFill>
          <a:blip r:embed="rId10"/>
          <a:stretch>
            <a:fillRect/>
          </a:stretch>
        </p:blipFill>
        <p:spPr>
          <a:xfrm flipH="1">
            <a:off x="4470758" y="1085201"/>
            <a:ext cx="1435942" cy="580920"/>
          </a:xfrm>
          <a:prstGeom prst="rect">
            <a:avLst/>
          </a:prstGeom>
        </p:spPr>
      </p:pic>
      <p:pic>
        <p:nvPicPr>
          <p:cNvPr id="72" name="Picture 71"/>
          <p:cNvPicPr>
            <a:picLocks noChangeAspect="1"/>
          </p:cNvPicPr>
          <p:nvPr/>
        </p:nvPicPr>
        <p:blipFill>
          <a:blip r:embed="rId11"/>
          <a:stretch>
            <a:fillRect/>
          </a:stretch>
        </p:blipFill>
        <p:spPr>
          <a:xfrm>
            <a:off x="4787582" y="290370"/>
            <a:ext cx="1074315" cy="630656"/>
          </a:xfrm>
          <a:prstGeom prst="rect">
            <a:avLst/>
          </a:prstGeom>
        </p:spPr>
      </p:pic>
      <p:pic>
        <p:nvPicPr>
          <p:cNvPr id="76" name="Picture 75"/>
          <p:cNvPicPr>
            <a:picLocks noChangeAspect="1"/>
          </p:cNvPicPr>
          <p:nvPr/>
        </p:nvPicPr>
        <p:blipFill>
          <a:blip r:embed="rId12"/>
          <a:stretch>
            <a:fillRect/>
          </a:stretch>
        </p:blipFill>
        <p:spPr>
          <a:xfrm>
            <a:off x="4853223" y="1953656"/>
            <a:ext cx="943031" cy="719847"/>
          </a:xfrm>
          <a:prstGeom prst="rect">
            <a:avLst/>
          </a:prstGeom>
        </p:spPr>
      </p:pic>
      <p:pic>
        <p:nvPicPr>
          <p:cNvPr id="83" name="Picture 82"/>
          <p:cNvPicPr>
            <a:picLocks noChangeAspect="1"/>
          </p:cNvPicPr>
          <p:nvPr/>
        </p:nvPicPr>
        <p:blipFill>
          <a:blip r:embed="rId10"/>
          <a:stretch>
            <a:fillRect/>
          </a:stretch>
        </p:blipFill>
        <p:spPr>
          <a:xfrm flipH="1">
            <a:off x="5930154" y="555279"/>
            <a:ext cx="990302" cy="400633"/>
          </a:xfrm>
          <a:prstGeom prst="rect">
            <a:avLst/>
          </a:prstGeom>
        </p:spPr>
      </p:pic>
      <p:pic>
        <p:nvPicPr>
          <p:cNvPr id="84" name="Picture 83"/>
          <p:cNvPicPr>
            <a:picLocks noChangeAspect="1"/>
          </p:cNvPicPr>
          <p:nvPr/>
        </p:nvPicPr>
        <p:blipFill>
          <a:blip r:embed="rId4"/>
          <a:stretch>
            <a:fillRect/>
          </a:stretch>
        </p:blipFill>
        <p:spPr>
          <a:xfrm>
            <a:off x="6435083" y="3814157"/>
            <a:ext cx="561566" cy="624841"/>
          </a:xfrm>
          <a:prstGeom prst="rect">
            <a:avLst/>
          </a:prstGeom>
        </p:spPr>
      </p:pic>
      <p:pic>
        <p:nvPicPr>
          <p:cNvPr id="85" name="Picture 84"/>
          <p:cNvPicPr>
            <a:picLocks noChangeAspect="1"/>
          </p:cNvPicPr>
          <p:nvPr/>
        </p:nvPicPr>
        <p:blipFill>
          <a:blip r:embed="rId4"/>
          <a:stretch>
            <a:fillRect/>
          </a:stretch>
        </p:blipFill>
        <p:spPr>
          <a:xfrm>
            <a:off x="5613646" y="2635292"/>
            <a:ext cx="561566" cy="624841"/>
          </a:xfrm>
          <a:prstGeom prst="rect">
            <a:avLst/>
          </a:prstGeom>
        </p:spPr>
      </p:pic>
      <p:pic>
        <p:nvPicPr>
          <p:cNvPr id="86" name="Picture 85"/>
          <p:cNvPicPr>
            <a:picLocks noChangeAspect="1"/>
          </p:cNvPicPr>
          <p:nvPr/>
        </p:nvPicPr>
        <p:blipFill>
          <a:blip r:embed="rId4"/>
          <a:stretch>
            <a:fillRect/>
          </a:stretch>
        </p:blipFill>
        <p:spPr>
          <a:xfrm>
            <a:off x="4699458" y="4241061"/>
            <a:ext cx="561566" cy="624841"/>
          </a:xfrm>
          <a:prstGeom prst="rect">
            <a:avLst/>
          </a:prstGeom>
        </p:spPr>
      </p:pic>
      <p:pic>
        <p:nvPicPr>
          <p:cNvPr id="87" name="Picture 86"/>
          <p:cNvPicPr>
            <a:picLocks noChangeAspect="1"/>
          </p:cNvPicPr>
          <p:nvPr/>
        </p:nvPicPr>
        <p:blipFill>
          <a:blip r:embed="rId4"/>
          <a:stretch>
            <a:fillRect/>
          </a:stretch>
        </p:blipFill>
        <p:spPr>
          <a:xfrm>
            <a:off x="6120066" y="3095986"/>
            <a:ext cx="561566" cy="624841"/>
          </a:xfrm>
          <a:prstGeom prst="rect">
            <a:avLst/>
          </a:prstGeom>
        </p:spPr>
      </p:pic>
      <p:pic>
        <p:nvPicPr>
          <p:cNvPr id="88" name="Picture 87"/>
          <p:cNvPicPr>
            <a:picLocks noChangeAspect="1"/>
          </p:cNvPicPr>
          <p:nvPr/>
        </p:nvPicPr>
        <p:blipFill>
          <a:blip r:embed="rId3"/>
          <a:stretch>
            <a:fillRect/>
          </a:stretch>
        </p:blipFill>
        <p:spPr>
          <a:xfrm>
            <a:off x="5363975" y="3967513"/>
            <a:ext cx="452496" cy="353795"/>
          </a:xfrm>
          <a:prstGeom prst="rect">
            <a:avLst/>
          </a:prstGeom>
        </p:spPr>
      </p:pic>
      <p:sp>
        <p:nvSpPr>
          <p:cNvPr id="89" name="Right Arrow 88"/>
          <p:cNvSpPr/>
          <p:nvPr/>
        </p:nvSpPr>
        <p:spPr>
          <a:xfrm rot="2575166">
            <a:off x="1196011" y="2214900"/>
            <a:ext cx="5908852" cy="1432987"/>
          </a:xfrm>
          <a:prstGeom prst="rightArrow">
            <a:avLst/>
          </a:prstGeom>
          <a:solidFill>
            <a:srgbClr val="7030A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Time</a:t>
            </a:r>
            <a:endParaRPr lang="en-US" dirty="0"/>
          </a:p>
        </p:txBody>
      </p:sp>
      <p:sp>
        <p:nvSpPr>
          <p:cNvPr id="91" name="Rectangle 90"/>
          <p:cNvSpPr/>
          <p:nvPr/>
        </p:nvSpPr>
        <p:spPr>
          <a:xfrm>
            <a:off x="1167285" y="2756620"/>
            <a:ext cx="2125748" cy="22546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1160453" y="276384"/>
            <a:ext cx="2105060" cy="22546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p:cNvPicPr>
            <a:picLocks noChangeAspect="1"/>
          </p:cNvPicPr>
          <p:nvPr/>
        </p:nvPicPr>
        <p:blipFill>
          <a:blip r:embed="rId10"/>
          <a:stretch>
            <a:fillRect/>
          </a:stretch>
        </p:blipFill>
        <p:spPr>
          <a:xfrm flipH="1">
            <a:off x="5861897" y="1500974"/>
            <a:ext cx="990302" cy="400633"/>
          </a:xfrm>
          <a:prstGeom prst="rect">
            <a:avLst/>
          </a:prstGeom>
        </p:spPr>
      </p:pic>
      <p:pic>
        <p:nvPicPr>
          <p:cNvPr id="94" name="Picture 93"/>
          <p:cNvPicPr>
            <a:picLocks noChangeAspect="1"/>
          </p:cNvPicPr>
          <p:nvPr/>
        </p:nvPicPr>
        <p:blipFill>
          <a:blip r:embed="rId7"/>
          <a:stretch>
            <a:fillRect/>
          </a:stretch>
        </p:blipFill>
        <p:spPr>
          <a:xfrm>
            <a:off x="2490942" y="3558439"/>
            <a:ext cx="672777" cy="672777"/>
          </a:xfrm>
          <a:prstGeom prst="rect">
            <a:avLst/>
          </a:prstGeom>
        </p:spPr>
      </p:pic>
      <p:sp>
        <p:nvSpPr>
          <p:cNvPr id="95" name="Rectangle 94"/>
          <p:cNvSpPr/>
          <p:nvPr/>
        </p:nvSpPr>
        <p:spPr>
          <a:xfrm>
            <a:off x="1206935" y="5341822"/>
            <a:ext cx="2098734" cy="14634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rved Up Arrow 1"/>
          <p:cNvSpPr/>
          <p:nvPr/>
        </p:nvSpPr>
        <p:spPr>
          <a:xfrm>
            <a:off x="580917" y="2785746"/>
            <a:ext cx="7779682" cy="380971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TextBox 95"/>
          <p:cNvSpPr txBox="1"/>
          <p:nvPr/>
        </p:nvSpPr>
        <p:spPr>
          <a:xfrm>
            <a:off x="603881" y="2869028"/>
            <a:ext cx="1286575" cy="923330"/>
          </a:xfrm>
          <a:prstGeom prst="rect">
            <a:avLst/>
          </a:prstGeom>
          <a:noFill/>
        </p:spPr>
        <p:txBody>
          <a:bodyPr wrap="square" rtlCol="0">
            <a:spAutoFit/>
          </a:bodyPr>
          <a:lstStyle/>
          <a:p>
            <a:r>
              <a:rPr lang="en-US" dirty="0" smtClean="0"/>
              <a:t>Energy, Nutrients, water</a:t>
            </a:r>
            <a:endParaRPr lang="en-US" dirty="0"/>
          </a:p>
        </p:txBody>
      </p:sp>
      <p:sp>
        <p:nvSpPr>
          <p:cNvPr id="74" name="TextBox 73"/>
          <p:cNvSpPr txBox="1"/>
          <p:nvPr/>
        </p:nvSpPr>
        <p:spPr>
          <a:xfrm>
            <a:off x="6922184" y="3157964"/>
            <a:ext cx="1286575" cy="923330"/>
          </a:xfrm>
          <a:prstGeom prst="rect">
            <a:avLst/>
          </a:prstGeom>
          <a:noFill/>
        </p:spPr>
        <p:txBody>
          <a:bodyPr wrap="square" rtlCol="0">
            <a:spAutoFit/>
          </a:bodyPr>
          <a:lstStyle/>
          <a:p>
            <a:r>
              <a:rPr lang="en-US" dirty="0" smtClean="0"/>
              <a:t>Energy, Nutrients, water</a:t>
            </a:r>
            <a:endParaRPr lang="en-US" dirty="0"/>
          </a:p>
        </p:txBody>
      </p:sp>
    </p:spTree>
    <p:extLst>
      <p:ext uri="{BB962C8B-B14F-4D97-AF65-F5344CB8AC3E}">
        <p14:creationId xmlns:p14="http://schemas.microsoft.com/office/powerpoint/2010/main" val="219880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par>
                                <p:cTn id="31" presetID="10"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4">
                                            <p:txEl>
                                              <p:pRg st="0" end="0"/>
                                            </p:txEl>
                                          </p:spTgt>
                                        </p:tgtEl>
                                        <p:attrNameLst>
                                          <p:attrName>style.visibility</p:attrName>
                                        </p:attrNameLst>
                                      </p:cBhvr>
                                      <p:to>
                                        <p:strVal val="visible"/>
                                      </p:to>
                                    </p:set>
                                    <p:animEffect transition="in" filter="fade">
                                      <p:cBhvr>
                                        <p:cTn id="44" dur="500"/>
                                        <p:tgtEl>
                                          <p:spTgt spid="4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par>
                                <p:cTn id="92" presetID="10" presetClass="entr" presetSubtype="0" fill="hold"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par>
                                <p:cTn id="95" presetID="10"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par>
                                <p:cTn id="98" presetID="10" presetClass="entr" presetSubtype="0" fill="hold"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500"/>
                                        <p:tgtEl>
                                          <p:spTgt spid="49"/>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fade">
                                      <p:cBhvr>
                                        <p:cTn id="109" dur="500"/>
                                        <p:tgtEl>
                                          <p:spTgt spid="55"/>
                                        </p:tgtEl>
                                      </p:cBhvr>
                                    </p:animEffect>
                                  </p:childTnLst>
                                </p:cTn>
                              </p:par>
                              <p:par>
                                <p:cTn id="110" presetID="10"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500"/>
                                        <p:tgtEl>
                                          <p:spTgt spid="57"/>
                                        </p:tgtEl>
                                      </p:cBhvr>
                                    </p:animEffect>
                                  </p:childTnLst>
                                </p:cTn>
                              </p:par>
                              <p:par>
                                <p:cTn id="116" presetID="10" presetClass="entr" presetSubtype="0" fill="hold" nodeType="withEffect">
                                  <p:stCondLst>
                                    <p:cond delay="0"/>
                                  </p:stCondLst>
                                  <p:childTnLst>
                                    <p:set>
                                      <p:cBhvr>
                                        <p:cTn id="117" dur="1" fill="hold">
                                          <p:stCondLst>
                                            <p:cond delay="0"/>
                                          </p:stCondLst>
                                        </p:cTn>
                                        <p:tgtEl>
                                          <p:spTgt spid="58"/>
                                        </p:tgtEl>
                                        <p:attrNameLst>
                                          <p:attrName>style.visibility</p:attrName>
                                        </p:attrNameLst>
                                      </p:cBhvr>
                                      <p:to>
                                        <p:strVal val="visible"/>
                                      </p:to>
                                    </p:set>
                                    <p:animEffect transition="in" filter="fade">
                                      <p:cBhvr>
                                        <p:cTn id="118" dur="500"/>
                                        <p:tgtEl>
                                          <p:spTgt spid="58"/>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10" presetClass="entr" presetSubtype="0" fill="hold"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fade">
                                      <p:cBhvr>
                                        <p:cTn id="127" dur="500"/>
                                        <p:tgtEl>
                                          <p:spTgt spid="62"/>
                                        </p:tgtEl>
                                      </p:cBhvr>
                                    </p:animEffect>
                                  </p:childTnLst>
                                </p:cTn>
                              </p:par>
                              <p:par>
                                <p:cTn id="128" presetID="10" presetClass="entr" presetSubtype="0" fill="hold" nodeType="withEffect">
                                  <p:stCondLst>
                                    <p:cond delay="0"/>
                                  </p:stCondLst>
                                  <p:childTnLst>
                                    <p:set>
                                      <p:cBhvr>
                                        <p:cTn id="129" dur="1" fill="hold">
                                          <p:stCondLst>
                                            <p:cond delay="0"/>
                                          </p:stCondLst>
                                        </p:cTn>
                                        <p:tgtEl>
                                          <p:spTgt spid="64"/>
                                        </p:tgtEl>
                                        <p:attrNameLst>
                                          <p:attrName>style.visibility</p:attrName>
                                        </p:attrNameLst>
                                      </p:cBhvr>
                                      <p:to>
                                        <p:strVal val="visible"/>
                                      </p:to>
                                    </p:set>
                                    <p:animEffect transition="in" filter="fade">
                                      <p:cBhvr>
                                        <p:cTn id="130" dur="500"/>
                                        <p:tgtEl>
                                          <p:spTgt spid="64"/>
                                        </p:tgtEl>
                                      </p:cBhvr>
                                    </p:animEffect>
                                  </p:childTnLst>
                                </p:cTn>
                              </p:par>
                              <p:par>
                                <p:cTn id="131" presetID="10" presetClass="entr" presetSubtype="0" fill="hold" nodeType="withEffect">
                                  <p:stCondLst>
                                    <p:cond delay="0"/>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500"/>
                                        <p:tgtEl>
                                          <p:spTgt spid="66"/>
                                        </p:tgtEl>
                                      </p:cBhvr>
                                    </p:animEffect>
                                  </p:childTnLst>
                                </p:cTn>
                              </p:par>
                              <p:par>
                                <p:cTn id="134" presetID="10" presetClass="entr" presetSubtype="0" fill="hold" nodeType="with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fade">
                                      <p:cBhvr>
                                        <p:cTn id="136" dur="500"/>
                                        <p:tgtEl>
                                          <p:spTgt spid="67"/>
                                        </p:tgtEl>
                                      </p:cBhvr>
                                    </p:animEffect>
                                  </p:childTnLst>
                                </p:cTn>
                              </p:par>
                              <p:par>
                                <p:cTn id="137" presetID="10" presetClass="entr" presetSubtype="0" fill="hold"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fade">
                                      <p:cBhvr>
                                        <p:cTn id="142" dur="500"/>
                                        <p:tgtEl>
                                          <p:spTgt spid="69"/>
                                        </p:tgtEl>
                                      </p:cBhvr>
                                    </p:animEffect>
                                  </p:childTnLst>
                                </p:cTn>
                              </p:par>
                              <p:par>
                                <p:cTn id="143" presetID="10" presetClass="entr" presetSubtype="0" fill="hold" nodeType="withEffect">
                                  <p:stCondLst>
                                    <p:cond delay="0"/>
                                  </p:stCondLst>
                                  <p:childTnLst>
                                    <p:set>
                                      <p:cBhvr>
                                        <p:cTn id="144" dur="1" fill="hold">
                                          <p:stCondLst>
                                            <p:cond delay="0"/>
                                          </p:stCondLst>
                                        </p:cTn>
                                        <p:tgtEl>
                                          <p:spTgt spid="70"/>
                                        </p:tgtEl>
                                        <p:attrNameLst>
                                          <p:attrName>style.visibility</p:attrName>
                                        </p:attrNameLst>
                                      </p:cBhvr>
                                      <p:to>
                                        <p:strVal val="visible"/>
                                      </p:to>
                                    </p:set>
                                    <p:animEffect transition="in" filter="fade">
                                      <p:cBhvr>
                                        <p:cTn id="145" dur="500"/>
                                        <p:tgtEl>
                                          <p:spTgt spid="70"/>
                                        </p:tgtEl>
                                      </p:cBhvr>
                                    </p:animEffect>
                                  </p:childTnLst>
                                </p:cTn>
                              </p:par>
                              <p:par>
                                <p:cTn id="146" presetID="10" presetClass="entr" presetSubtype="0" fill="hold" nodeType="withEffect">
                                  <p:stCondLst>
                                    <p:cond delay="0"/>
                                  </p:stCondLst>
                                  <p:childTnLst>
                                    <p:set>
                                      <p:cBhvr>
                                        <p:cTn id="147" dur="1" fill="hold">
                                          <p:stCondLst>
                                            <p:cond delay="0"/>
                                          </p:stCondLst>
                                        </p:cTn>
                                        <p:tgtEl>
                                          <p:spTgt spid="84"/>
                                        </p:tgtEl>
                                        <p:attrNameLst>
                                          <p:attrName>style.visibility</p:attrName>
                                        </p:attrNameLst>
                                      </p:cBhvr>
                                      <p:to>
                                        <p:strVal val="visible"/>
                                      </p:to>
                                    </p:set>
                                    <p:animEffect transition="in" filter="fade">
                                      <p:cBhvr>
                                        <p:cTn id="148" dur="500"/>
                                        <p:tgtEl>
                                          <p:spTgt spid="84"/>
                                        </p:tgtEl>
                                      </p:cBhvr>
                                    </p:animEffect>
                                  </p:childTnLst>
                                </p:cTn>
                              </p:par>
                              <p:par>
                                <p:cTn id="149" presetID="10" presetClass="entr" presetSubtype="0" fill="hold" nodeType="with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500"/>
                                        <p:tgtEl>
                                          <p:spTgt spid="85"/>
                                        </p:tgtEl>
                                      </p:cBhvr>
                                    </p:animEffect>
                                  </p:childTnLst>
                                </p:cTn>
                              </p:par>
                              <p:par>
                                <p:cTn id="152" presetID="10" presetClass="entr" presetSubtype="0" fill="hold" nodeType="withEffect">
                                  <p:stCondLst>
                                    <p:cond delay="0"/>
                                  </p:stCondLst>
                                  <p:childTnLst>
                                    <p:set>
                                      <p:cBhvr>
                                        <p:cTn id="153" dur="1" fill="hold">
                                          <p:stCondLst>
                                            <p:cond delay="0"/>
                                          </p:stCondLst>
                                        </p:cTn>
                                        <p:tgtEl>
                                          <p:spTgt spid="86"/>
                                        </p:tgtEl>
                                        <p:attrNameLst>
                                          <p:attrName>style.visibility</p:attrName>
                                        </p:attrNameLst>
                                      </p:cBhvr>
                                      <p:to>
                                        <p:strVal val="visible"/>
                                      </p:to>
                                    </p:set>
                                    <p:animEffect transition="in" filter="fade">
                                      <p:cBhvr>
                                        <p:cTn id="154" dur="500"/>
                                        <p:tgtEl>
                                          <p:spTgt spid="86"/>
                                        </p:tgtEl>
                                      </p:cBhvr>
                                    </p:animEffect>
                                  </p:childTnLst>
                                </p:cTn>
                              </p:par>
                              <p:par>
                                <p:cTn id="155" presetID="10" presetClass="entr" presetSubtype="0" fill="hold" nodeType="withEffect">
                                  <p:stCondLst>
                                    <p:cond delay="0"/>
                                  </p:stCondLst>
                                  <p:childTnLst>
                                    <p:set>
                                      <p:cBhvr>
                                        <p:cTn id="156" dur="1" fill="hold">
                                          <p:stCondLst>
                                            <p:cond delay="0"/>
                                          </p:stCondLst>
                                        </p:cTn>
                                        <p:tgtEl>
                                          <p:spTgt spid="87"/>
                                        </p:tgtEl>
                                        <p:attrNameLst>
                                          <p:attrName>style.visibility</p:attrName>
                                        </p:attrNameLst>
                                      </p:cBhvr>
                                      <p:to>
                                        <p:strVal val="visible"/>
                                      </p:to>
                                    </p:set>
                                    <p:animEffect transition="in" filter="fade">
                                      <p:cBhvr>
                                        <p:cTn id="157" dur="500"/>
                                        <p:tgtEl>
                                          <p:spTgt spid="87"/>
                                        </p:tgtEl>
                                      </p:cBhvr>
                                    </p:animEffect>
                                  </p:childTnLst>
                                </p:cTn>
                              </p:par>
                              <p:par>
                                <p:cTn id="158" presetID="10" presetClass="entr" presetSubtype="0" fill="hold" nodeType="withEffect">
                                  <p:stCondLst>
                                    <p:cond delay="0"/>
                                  </p:stCondLst>
                                  <p:childTnLst>
                                    <p:set>
                                      <p:cBhvr>
                                        <p:cTn id="159" dur="1" fill="hold">
                                          <p:stCondLst>
                                            <p:cond delay="0"/>
                                          </p:stCondLst>
                                        </p:cTn>
                                        <p:tgtEl>
                                          <p:spTgt spid="88"/>
                                        </p:tgtEl>
                                        <p:attrNameLst>
                                          <p:attrName>style.visibility</p:attrName>
                                        </p:attrNameLst>
                                      </p:cBhvr>
                                      <p:to>
                                        <p:strVal val="visible"/>
                                      </p:to>
                                    </p:set>
                                    <p:animEffect transition="in" filter="fade">
                                      <p:cBhvr>
                                        <p:cTn id="160" dur="500"/>
                                        <p:tgtEl>
                                          <p:spTgt spid="8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1"/>
                                        </p:tgtEl>
                                        <p:attrNameLst>
                                          <p:attrName>style.visibility</p:attrName>
                                        </p:attrNameLst>
                                      </p:cBhvr>
                                      <p:to>
                                        <p:strVal val="visible"/>
                                      </p:to>
                                    </p:set>
                                    <p:animEffect transition="in" filter="fade">
                                      <p:cBhvr>
                                        <p:cTn id="163" dur="500"/>
                                        <p:tgtEl>
                                          <p:spTgt spid="91"/>
                                        </p:tgtEl>
                                      </p:cBhvr>
                                    </p:animEffect>
                                  </p:childTnLst>
                                </p:cTn>
                              </p:par>
                              <p:par>
                                <p:cTn id="164" presetID="10" presetClass="entr" presetSubtype="0" fill="hold"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500"/>
                                        <p:tgtEl>
                                          <p:spTgt spid="9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5"/>
                                        </p:tgtEl>
                                        <p:attrNameLst>
                                          <p:attrName>style.visibility</p:attrName>
                                        </p:attrNameLst>
                                      </p:cBhvr>
                                      <p:to>
                                        <p:strVal val="visible"/>
                                      </p:to>
                                    </p:set>
                                    <p:animEffect transition="in" filter="fade">
                                      <p:cBhvr>
                                        <p:cTn id="169" dur="500"/>
                                        <p:tgtEl>
                                          <p:spTgt spid="95"/>
                                        </p:tgtEl>
                                      </p:cBhvr>
                                    </p:animEffect>
                                  </p:childTnLst>
                                </p:cTn>
                              </p:par>
                              <p:par>
                                <p:cTn id="170" presetID="10" presetClass="entr" presetSubtype="0" fill="hold" nodeType="withEffect">
                                  <p:stCondLst>
                                    <p:cond delay="0"/>
                                  </p:stCondLst>
                                  <p:childTnLst>
                                    <p:set>
                                      <p:cBhvr>
                                        <p:cTn id="171" dur="1" fill="hold">
                                          <p:stCondLst>
                                            <p:cond delay="0"/>
                                          </p:stCondLst>
                                        </p:cTn>
                                        <p:tgtEl>
                                          <p:spTgt spid="44">
                                            <p:txEl>
                                              <p:pRg st="1" end="1"/>
                                            </p:txEl>
                                          </p:spTgt>
                                        </p:tgtEl>
                                        <p:attrNameLst>
                                          <p:attrName>style.visibility</p:attrName>
                                        </p:attrNameLst>
                                      </p:cBhvr>
                                      <p:to>
                                        <p:strVal val="visible"/>
                                      </p:to>
                                    </p:set>
                                    <p:animEffect transition="in" filter="fade">
                                      <p:cBhvr>
                                        <p:cTn id="172" dur="500"/>
                                        <p:tgtEl>
                                          <p:spTgt spid="44">
                                            <p:txEl>
                                              <p:pRg st="1" end="1"/>
                                            </p:txEl>
                                          </p:spTgt>
                                        </p:tgtEl>
                                      </p:cBhvr>
                                    </p:animEffect>
                                  </p:childTnLst>
                                </p:cTn>
                              </p:par>
                              <p:par>
                                <p:cTn id="173" presetID="10" presetClass="entr" presetSubtype="0" fill="hold" nodeType="withEffect">
                                  <p:stCondLst>
                                    <p:cond delay="0"/>
                                  </p:stCondLst>
                                  <p:childTnLst>
                                    <p:set>
                                      <p:cBhvr>
                                        <p:cTn id="174" dur="1" fill="hold">
                                          <p:stCondLst>
                                            <p:cond delay="0"/>
                                          </p:stCondLst>
                                        </p:cTn>
                                        <p:tgtEl>
                                          <p:spTgt spid="44">
                                            <p:txEl>
                                              <p:pRg st="2" end="2"/>
                                            </p:txEl>
                                          </p:spTgt>
                                        </p:tgtEl>
                                        <p:attrNameLst>
                                          <p:attrName>style.visibility</p:attrName>
                                        </p:attrNameLst>
                                      </p:cBhvr>
                                      <p:to>
                                        <p:strVal val="visible"/>
                                      </p:to>
                                    </p:set>
                                    <p:animEffect transition="in" filter="fade">
                                      <p:cBhvr>
                                        <p:cTn id="175" dur="500"/>
                                        <p:tgtEl>
                                          <p:spTgt spid="44">
                                            <p:txEl>
                                              <p:pRg st="2" end="2"/>
                                            </p:txEl>
                                          </p:spTgt>
                                        </p:tgtEl>
                                      </p:cBhvr>
                                    </p:animEffect>
                                  </p:childTnLst>
                                </p:cTn>
                              </p:par>
                              <p:par>
                                <p:cTn id="176" presetID="10" presetClass="entr" presetSubtype="0" fill="hold" nodeType="withEffect">
                                  <p:stCondLst>
                                    <p:cond delay="0"/>
                                  </p:stCondLst>
                                  <p:childTnLst>
                                    <p:set>
                                      <p:cBhvr>
                                        <p:cTn id="177" dur="1" fill="hold">
                                          <p:stCondLst>
                                            <p:cond delay="0"/>
                                          </p:stCondLst>
                                        </p:cTn>
                                        <p:tgtEl>
                                          <p:spTgt spid="44">
                                            <p:txEl>
                                              <p:pRg st="3" end="3"/>
                                            </p:txEl>
                                          </p:spTgt>
                                        </p:tgtEl>
                                        <p:attrNameLst>
                                          <p:attrName>style.visibility</p:attrName>
                                        </p:attrNameLst>
                                      </p:cBhvr>
                                      <p:to>
                                        <p:strVal val="visible"/>
                                      </p:to>
                                    </p:set>
                                    <p:animEffect transition="in" filter="fade">
                                      <p:cBhvr>
                                        <p:cTn id="178" dur="500"/>
                                        <p:tgtEl>
                                          <p:spTgt spid="44">
                                            <p:txEl>
                                              <p:pRg st="3" end="3"/>
                                            </p:txEl>
                                          </p:spTgt>
                                        </p:tgtEl>
                                      </p:cBhvr>
                                    </p:animEffect>
                                  </p:childTnLst>
                                </p:cTn>
                              </p:par>
                              <p:par>
                                <p:cTn id="179" presetID="10" presetClass="entr" presetSubtype="0" fill="hold" nodeType="withEffect">
                                  <p:stCondLst>
                                    <p:cond delay="0"/>
                                  </p:stCondLst>
                                  <p:childTnLst>
                                    <p:set>
                                      <p:cBhvr>
                                        <p:cTn id="180" dur="1" fill="hold">
                                          <p:stCondLst>
                                            <p:cond delay="0"/>
                                          </p:stCondLst>
                                        </p:cTn>
                                        <p:tgtEl>
                                          <p:spTgt spid="44">
                                            <p:txEl>
                                              <p:pRg st="4" end="4"/>
                                            </p:txEl>
                                          </p:spTgt>
                                        </p:tgtEl>
                                        <p:attrNameLst>
                                          <p:attrName>style.visibility</p:attrName>
                                        </p:attrNameLst>
                                      </p:cBhvr>
                                      <p:to>
                                        <p:strVal val="visible"/>
                                      </p:to>
                                    </p:set>
                                    <p:animEffect transition="in" filter="fade">
                                      <p:cBhvr>
                                        <p:cTn id="181" dur="500"/>
                                        <p:tgtEl>
                                          <p:spTgt spid="44">
                                            <p:txEl>
                                              <p:pRg st="4" end="4"/>
                                            </p:txEl>
                                          </p:spTgt>
                                        </p:tgtEl>
                                      </p:cBhvr>
                                    </p:animEffect>
                                  </p:childTnLst>
                                </p:cTn>
                              </p:par>
                              <p:par>
                                <p:cTn id="182" presetID="10" presetClass="entr" presetSubtype="0" fill="hold" nodeType="withEffect">
                                  <p:stCondLst>
                                    <p:cond delay="0"/>
                                  </p:stCondLst>
                                  <p:childTnLst>
                                    <p:set>
                                      <p:cBhvr>
                                        <p:cTn id="183" dur="1" fill="hold">
                                          <p:stCondLst>
                                            <p:cond delay="0"/>
                                          </p:stCondLst>
                                        </p:cTn>
                                        <p:tgtEl>
                                          <p:spTgt spid="44">
                                            <p:txEl>
                                              <p:pRg st="5" end="5"/>
                                            </p:txEl>
                                          </p:spTgt>
                                        </p:tgtEl>
                                        <p:attrNameLst>
                                          <p:attrName>style.visibility</p:attrName>
                                        </p:attrNameLst>
                                      </p:cBhvr>
                                      <p:to>
                                        <p:strVal val="visible"/>
                                      </p:to>
                                    </p:set>
                                    <p:animEffect transition="in" filter="fade">
                                      <p:cBhvr>
                                        <p:cTn id="184" dur="500"/>
                                        <p:tgtEl>
                                          <p:spTgt spid="44">
                                            <p:txEl>
                                              <p:pRg st="5" end="5"/>
                                            </p:txEl>
                                          </p:spTgt>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89"/>
                                        </p:tgtEl>
                                        <p:attrNameLst>
                                          <p:attrName>style.visibility</p:attrName>
                                        </p:attrNameLst>
                                      </p:cBhvr>
                                      <p:to>
                                        <p:strVal val="visible"/>
                                      </p:to>
                                    </p:set>
                                    <p:animEffect transition="in" filter="fade">
                                      <p:cBhvr>
                                        <p:cTn id="189" dur="500"/>
                                        <p:tgtEl>
                                          <p:spTgt spid="89"/>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2"/>
                                        </p:tgtEl>
                                        <p:attrNameLst>
                                          <p:attrName>style.visibility</p:attrName>
                                        </p:attrNameLst>
                                      </p:cBhvr>
                                      <p:to>
                                        <p:strVal val="visible"/>
                                      </p:to>
                                    </p:set>
                                    <p:animEffect transition="in" filter="fade">
                                      <p:cBhvr>
                                        <p:cTn id="194" dur="500"/>
                                        <p:tgtEl>
                                          <p:spTgt spid="2"/>
                                        </p:tgtEl>
                                      </p:cBhvr>
                                    </p:animEffect>
                                  </p:childTnLst>
                                </p:cTn>
                              </p:par>
                              <p:par>
                                <p:cTn id="195" presetID="10" presetClass="entr" presetSubtype="0" fill="hold" nodeType="withEffect">
                                  <p:stCondLst>
                                    <p:cond delay="0"/>
                                  </p:stCondLst>
                                  <p:childTnLst>
                                    <p:set>
                                      <p:cBhvr>
                                        <p:cTn id="196" dur="1" fill="hold">
                                          <p:stCondLst>
                                            <p:cond delay="0"/>
                                          </p:stCondLst>
                                        </p:cTn>
                                        <p:tgtEl>
                                          <p:spTgt spid="44">
                                            <p:txEl>
                                              <p:pRg st="10" end="10"/>
                                            </p:txEl>
                                          </p:spTgt>
                                        </p:tgtEl>
                                        <p:attrNameLst>
                                          <p:attrName>style.visibility</p:attrName>
                                        </p:attrNameLst>
                                      </p:cBhvr>
                                      <p:to>
                                        <p:strVal val="visible"/>
                                      </p:to>
                                    </p:set>
                                    <p:animEffect transition="in" filter="fade">
                                      <p:cBhvr>
                                        <p:cTn id="197" dur="500"/>
                                        <p:tgtEl>
                                          <p:spTgt spid="44">
                                            <p:txEl>
                                              <p:pRg st="10" end="10"/>
                                            </p:txEl>
                                          </p:spTgt>
                                        </p:tgtEl>
                                      </p:cBhvr>
                                    </p:animEffect>
                                  </p:childTnLst>
                                </p:cTn>
                              </p:par>
                              <p:par>
                                <p:cTn id="198" presetID="10" presetClass="entr" presetSubtype="0" fill="hold" nodeType="withEffect">
                                  <p:stCondLst>
                                    <p:cond delay="0"/>
                                  </p:stCondLst>
                                  <p:childTnLst>
                                    <p:set>
                                      <p:cBhvr>
                                        <p:cTn id="199" dur="1" fill="hold">
                                          <p:stCondLst>
                                            <p:cond delay="0"/>
                                          </p:stCondLst>
                                        </p:cTn>
                                        <p:tgtEl>
                                          <p:spTgt spid="44">
                                            <p:txEl>
                                              <p:pRg st="13" end="13"/>
                                            </p:txEl>
                                          </p:spTgt>
                                        </p:tgtEl>
                                        <p:attrNameLst>
                                          <p:attrName>style.visibility</p:attrName>
                                        </p:attrNameLst>
                                      </p:cBhvr>
                                      <p:to>
                                        <p:strVal val="visible"/>
                                      </p:to>
                                    </p:set>
                                    <p:animEffect transition="in" filter="fade">
                                      <p:cBhvr>
                                        <p:cTn id="200" dur="500"/>
                                        <p:tgtEl>
                                          <p:spTgt spid="44">
                                            <p:txEl>
                                              <p:pRg st="13" end="13"/>
                                            </p:txEl>
                                          </p:spTgt>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96"/>
                                        </p:tgtEl>
                                        <p:attrNameLst>
                                          <p:attrName>style.visibility</p:attrName>
                                        </p:attrNameLst>
                                      </p:cBhvr>
                                      <p:to>
                                        <p:strVal val="visible"/>
                                      </p:to>
                                    </p:set>
                                    <p:animEffect transition="in" filter="fade">
                                      <p:cBhvr>
                                        <p:cTn id="203" dur="500"/>
                                        <p:tgtEl>
                                          <p:spTgt spid="96"/>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74"/>
                                        </p:tgtEl>
                                        <p:attrNameLst>
                                          <p:attrName>style.visibility</p:attrName>
                                        </p:attrNameLst>
                                      </p:cBhvr>
                                      <p:to>
                                        <p:strVal val="visible"/>
                                      </p:to>
                                    </p:set>
                                    <p:animEffect transition="in" filter="fade">
                                      <p:cBhvr>
                                        <p:cTn id="20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9" grpId="0" animBg="1"/>
      <p:bldP spid="91" grpId="0" animBg="1"/>
      <p:bldP spid="95" grpId="0" animBg="1"/>
      <p:bldP spid="2" grpId="0" animBg="1"/>
      <p:bldP spid="96" grpId="0"/>
      <p:bldP spid="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4707" y="1312934"/>
            <a:ext cx="10820976" cy="584775"/>
          </a:xfrm>
          <a:prstGeom prst="rect">
            <a:avLst/>
          </a:prstGeom>
          <a:noFill/>
        </p:spPr>
        <p:txBody>
          <a:bodyPr wrap="none" rtlCol="0">
            <a:spAutoFit/>
          </a:bodyPr>
          <a:lstStyle/>
          <a:p>
            <a:r>
              <a:rPr lang="en-US" sz="3200" b="1" dirty="0" smtClean="0"/>
              <a:t>A Brief (and Biased) View of the History of Community Ecology</a:t>
            </a:r>
            <a:endParaRPr lang="en-US" sz="3200" b="1" dirty="0"/>
          </a:p>
        </p:txBody>
      </p:sp>
      <p:sp>
        <p:nvSpPr>
          <p:cNvPr id="4" name="TextBox 3"/>
          <p:cNvSpPr txBox="1"/>
          <p:nvPr/>
        </p:nvSpPr>
        <p:spPr>
          <a:xfrm>
            <a:off x="984281" y="3474065"/>
            <a:ext cx="8675004" cy="523220"/>
          </a:xfrm>
          <a:prstGeom prst="rect">
            <a:avLst/>
          </a:prstGeom>
          <a:noFill/>
        </p:spPr>
        <p:txBody>
          <a:bodyPr wrap="none" rtlCol="0">
            <a:spAutoFit/>
          </a:bodyPr>
          <a:lstStyle/>
          <a:p>
            <a:r>
              <a:rPr lang="en-US" sz="2800" b="1" dirty="0" smtClean="0"/>
              <a:t>Why is understanding the history of our field important? </a:t>
            </a:r>
            <a:endParaRPr lang="en-US" sz="2800" b="1" dirty="0"/>
          </a:p>
        </p:txBody>
      </p:sp>
    </p:spTree>
    <p:extLst>
      <p:ext uri="{BB962C8B-B14F-4D97-AF65-F5344CB8AC3E}">
        <p14:creationId xmlns:p14="http://schemas.microsoft.com/office/powerpoint/2010/main" val="2368312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021" y="482207"/>
            <a:ext cx="2683202" cy="4028833"/>
          </a:xfrm>
          <a:prstGeom prst="rect">
            <a:avLst/>
          </a:prstGeom>
        </p:spPr>
      </p:pic>
      <p:sp>
        <p:nvSpPr>
          <p:cNvPr id="3" name="TextBox 2"/>
          <p:cNvSpPr txBox="1"/>
          <p:nvPr/>
        </p:nvSpPr>
        <p:spPr>
          <a:xfrm>
            <a:off x="0" y="4511040"/>
            <a:ext cx="925459" cy="369332"/>
          </a:xfrm>
          <a:prstGeom prst="rect">
            <a:avLst/>
          </a:prstGeom>
          <a:noFill/>
        </p:spPr>
        <p:txBody>
          <a:bodyPr wrap="square" rtlCol="0">
            <a:spAutoFit/>
          </a:bodyPr>
          <a:lstStyle/>
          <a:p>
            <a:r>
              <a:rPr lang="en-US" dirty="0" smtClean="0"/>
              <a:t>1807</a:t>
            </a:r>
            <a:endParaRPr lang="en-US" dirty="0"/>
          </a:p>
        </p:txBody>
      </p:sp>
      <p:pic>
        <p:nvPicPr>
          <p:cNvPr id="4" name="Picture 3"/>
          <p:cNvPicPr>
            <a:picLocks noChangeAspect="1"/>
          </p:cNvPicPr>
          <p:nvPr/>
        </p:nvPicPr>
        <p:blipFill rotWithShape="1">
          <a:blip r:embed="rId3"/>
          <a:srcRect t="28174" b="20998"/>
          <a:stretch/>
        </p:blipFill>
        <p:spPr>
          <a:xfrm>
            <a:off x="2925244" y="2430026"/>
            <a:ext cx="3479075" cy="2265680"/>
          </a:xfrm>
          <a:prstGeom prst="rect">
            <a:avLst/>
          </a:prstGeom>
        </p:spPr>
      </p:pic>
      <p:sp>
        <p:nvSpPr>
          <p:cNvPr id="5" name="TextBox 4"/>
          <p:cNvSpPr txBox="1"/>
          <p:nvPr/>
        </p:nvSpPr>
        <p:spPr>
          <a:xfrm>
            <a:off x="4490159" y="1930792"/>
            <a:ext cx="925459" cy="369332"/>
          </a:xfrm>
          <a:prstGeom prst="rect">
            <a:avLst/>
          </a:prstGeom>
          <a:noFill/>
        </p:spPr>
        <p:txBody>
          <a:bodyPr wrap="square" rtlCol="0">
            <a:spAutoFit/>
          </a:bodyPr>
          <a:lstStyle/>
          <a:p>
            <a:r>
              <a:rPr lang="en-US" dirty="0" smtClean="0"/>
              <a:t>1859</a:t>
            </a:r>
            <a:endParaRPr lang="en-US" dirty="0"/>
          </a:p>
        </p:txBody>
      </p:sp>
      <p:pic>
        <p:nvPicPr>
          <p:cNvPr id="6" name="Picture 5"/>
          <p:cNvPicPr>
            <a:picLocks noChangeAspect="1"/>
          </p:cNvPicPr>
          <p:nvPr/>
        </p:nvPicPr>
        <p:blipFill>
          <a:blip r:embed="rId4"/>
          <a:stretch>
            <a:fillRect/>
          </a:stretch>
        </p:blipFill>
        <p:spPr>
          <a:xfrm>
            <a:off x="3174355" y="955071"/>
            <a:ext cx="945671" cy="1345053"/>
          </a:xfrm>
          <a:prstGeom prst="rect">
            <a:avLst/>
          </a:prstGeom>
        </p:spPr>
      </p:pic>
      <p:pic>
        <p:nvPicPr>
          <p:cNvPr id="7" name="Picture 6"/>
          <p:cNvPicPr>
            <a:picLocks noChangeAspect="1"/>
          </p:cNvPicPr>
          <p:nvPr/>
        </p:nvPicPr>
        <p:blipFill>
          <a:blip r:embed="rId5"/>
          <a:stretch>
            <a:fillRect/>
          </a:stretch>
        </p:blipFill>
        <p:spPr>
          <a:xfrm>
            <a:off x="5305270" y="885554"/>
            <a:ext cx="1100833" cy="1414570"/>
          </a:xfrm>
          <a:prstGeom prst="rect">
            <a:avLst/>
          </a:prstGeom>
        </p:spPr>
      </p:pic>
      <p:pic>
        <p:nvPicPr>
          <p:cNvPr id="8" name="Picture 7"/>
          <p:cNvPicPr>
            <a:picLocks noChangeAspect="1"/>
          </p:cNvPicPr>
          <p:nvPr/>
        </p:nvPicPr>
        <p:blipFill>
          <a:blip r:embed="rId6"/>
          <a:stretch>
            <a:fillRect/>
          </a:stretch>
        </p:blipFill>
        <p:spPr>
          <a:xfrm>
            <a:off x="6875091" y="2210753"/>
            <a:ext cx="2543500" cy="4230688"/>
          </a:xfrm>
          <a:prstGeom prst="rect">
            <a:avLst/>
          </a:prstGeom>
        </p:spPr>
      </p:pic>
      <p:sp>
        <p:nvSpPr>
          <p:cNvPr id="9" name="TextBox 8"/>
          <p:cNvSpPr txBox="1"/>
          <p:nvPr/>
        </p:nvSpPr>
        <p:spPr>
          <a:xfrm>
            <a:off x="7752080" y="1930792"/>
            <a:ext cx="652743" cy="369332"/>
          </a:xfrm>
          <a:prstGeom prst="rect">
            <a:avLst/>
          </a:prstGeom>
          <a:noFill/>
        </p:spPr>
        <p:txBody>
          <a:bodyPr wrap="none" rtlCol="0">
            <a:spAutoFit/>
          </a:bodyPr>
          <a:lstStyle/>
          <a:p>
            <a:r>
              <a:rPr lang="en-US" dirty="0" smtClean="0"/>
              <a:t>1871</a:t>
            </a:r>
            <a:endParaRPr lang="en-US" dirty="0"/>
          </a:p>
        </p:txBody>
      </p:sp>
      <p:pic>
        <p:nvPicPr>
          <p:cNvPr id="10" name="Picture 9"/>
          <p:cNvPicPr>
            <a:picLocks noChangeAspect="1"/>
          </p:cNvPicPr>
          <p:nvPr/>
        </p:nvPicPr>
        <p:blipFill>
          <a:blip r:embed="rId7"/>
          <a:stretch>
            <a:fillRect/>
          </a:stretch>
        </p:blipFill>
        <p:spPr>
          <a:xfrm>
            <a:off x="8753855" y="4316730"/>
            <a:ext cx="3318387" cy="2571750"/>
          </a:xfrm>
          <a:prstGeom prst="rect">
            <a:avLst/>
          </a:prstGeom>
        </p:spPr>
      </p:pic>
    </p:spTree>
    <p:extLst>
      <p:ext uri="{BB962C8B-B14F-4D97-AF65-F5344CB8AC3E}">
        <p14:creationId xmlns:p14="http://schemas.microsoft.com/office/powerpoint/2010/main" val="2157047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603</Words>
  <Application>Microsoft Office PowerPoint</Application>
  <PresentationFormat>Widescreen</PresentationFormat>
  <Paragraphs>110</Paragraphs>
  <Slides>18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MS PGothic</vt:lpstr>
      <vt:lpstr>Arial</vt:lpstr>
      <vt:lpstr>Calibri</vt:lpstr>
      <vt:lpstr>Calibri Light</vt:lpstr>
      <vt:lpstr>Times New Roman</vt:lpstr>
      <vt:lpstr>Verdana</vt:lpstr>
      <vt:lpstr>Wingdings</vt:lpstr>
      <vt:lpstr>Office Theme</vt:lpstr>
      <vt:lpstr>ClipArt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Chase, Jonathan</dc:creator>
  <cp:lastModifiedBy>Chase, Jonathan</cp:lastModifiedBy>
  <cp:revision>111</cp:revision>
  <dcterms:created xsi:type="dcterms:W3CDTF">2022-11-08T14:28:12Z</dcterms:created>
  <dcterms:modified xsi:type="dcterms:W3CDTF">2022-11-24T06:06:17Z</dcterms:modified>
</cp:coreProperties>
</file>